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Poppins" panose="00000500000000000000" pitchFamily="2" charset="0"/>
      <p:regular r:id="rId10"/>
    </p:embeddedFont>
    <p:embeddedFont>
      <p:font typeface="Poppins Bold" panose="00000800000000000000" charset="0"/>
      <p:regular r:id="rId11"/>
    </p:embeddedFont>
    <p:embeddedFont>
      <p:font typeface="Poppins Heavy" panose="020B0604020202020204" charset="0"/>
      <p:regular r:id="rId12"/>
    </p:embeddedFont>
    <p:embeddedFont>
      <p:font typeface="Poppins Medium" panose="00000600000000000000" pitchFamily="2" charset="0"/>
      <p:regular r:id="rId13"/>
    </p:embeddedFont>
    <p:embeddedFont>
      <p:font typeface="Poppins Semi-Bold" panose="020B0604020202020204" charset="0"/>
      <p:regular r:id="rId14"/>
    </p:embeddedFont>
    <p:embeddedFont>
      <p:font typeface="Poppins Ultra-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8" Type="http://schemas.openxmlformats.org/officeDocument/2006/relationships/image" Target="../media/image27.png"/><Relationship Id="rId3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2.png"/><Relationship Id="rId7" Type="http://schemas.openxmlformats.org/officeDocument/2006/relationships/image" Target="../media/image43.png"/><Relationship Id="rId12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56.png"/><Relationship Id="rId5" Type="http://schemas.openxmlformats.org/officeDocument/2006/relationships/image" Target="../media/image41.png"/><Relationship Id="rId10" Type="http://schemas.openxmlformats.org/officeDocument/2006/relationships/image" Target="../media/image54.png"/><Relationship Id="rId4" Type="http://schemas.openxmlformats.org/officeDocument/2006/relationships/image" Target="../media/image38.png"/><Relationship Id="rId9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237780" cy="10287000"/>
          </a:xfrm>
          <a:custGeom>
            <a:avLst/>
            <a:gdLst/>
            <a:ahLst/>
            <a:cxnLst/>
            <a:rect l="l" t="t" r="r" b="b"/>
            <a:pathLst>
              <a:path w="10237780" h="10287000">
                <a:moveTo>
                  <a:pt x="0" y="0"/>
                </a:moveTo>
                <a:lnTo>
                  <a:pt x="10237780" y="0"/>
                </a:lnTo>
                <a:lnTo>
                  <a:pt x="102377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08086" y="0"/>
            <a:ext cx="8279914" cy="10287000"/>
          </a:xfrm>
          <a:custGeom>
            <a:avLst/>
            <a:gdLst/>
            <a:ahLst/>
            <a:cxnLst/>
            <a:rect l="l" t="t" r="r" b="b"/>
            <a:pathLst>
              <a:path w="8279914" h="10287000">
                <a:moveTo>
                  <a:pt x="0" y="0"/>
                </a:moveTo>
                <a:lnTo>
                  <a:pt x="8279914" y="0"/>
                </a:lnTo>
                <a:lnTo>
                  <a:pt x="82799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5396" y="1280985"/>
            <a:ext cx="9148633" cy="342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3"/>
              </a:lnSpc>
            </a:pPr>
            <a:r>
              <a:rPr lang="en-US" sz="7960" b="1" spc="-159" dirty="0">
                <a:solidFill>
                  <a:srgbClr val="F8F8F8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Applying for a</a:t>
            </a:r>
          </a:p>
          <a:p>
            <a:pPr algn="l">
              <a:lnSpc>
                <a:spcPts val="8753"/>
              </a:lnSpc>
            </a:pPr>
            <a:r>
              <a:rPr lang="en-US" sz="7960" b="1" spc="-159" dirty="0">
                <a:solidFill>
                  <a:srgbClr val="F8F8F8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Secondary School</a:t>
            </a:r>
          </a:p>
          <a:p>
            <a:pPr algn="l">
              <a:lnSpc>
                <a:spcPts val="8753"/>
              </a:lnSpc>
            </a:pPr>
            <a:r>
              <a:rPr lang="en-US" sz="7960" b="1" spc="-159" dirty="0">
                <a:solidFill>
                  <a:srgbClr val="F8F8F8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Place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6389" y="4747194"/>
            <a:ext cx="6049426" cy="12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89"/>
              </a:lnSpc>
            </a:pPr>
            <a:r>
              <a:rPr lang="en-US" sz="8266" b="1" spc="-165">
                <a:solidFill>
                  <a:srgbClr val="DB5E9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2026–2027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5645" y="6383378"/>
            <a:ext cx="5123831" cy="113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3"/>
              </a:lnSpc>
            </a:pPr>
            <a:r>
              <a:rPr lang="en-US" sz="3735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Grove Primary School</a:t>
            </a:r>
          </a:p>
          <a:p>
            <a:pPr algn="l">
              <a:lnSpc>
                <a:spcPts val="4483"/>
              </a:lnSpc>
            </a:pPr>
            <a:r>
              <a:rPr lang="en-US" sz="3735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Parent Presentation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7925691"/>
            <a:ext cx="3500096" cy="218640"/>
          </a:xfrm>
          <a:custGeom>
            <a:avLst/>
            <a:gdLst/>
            <a:ahLst/>
            <a:cxnLst/>
            <a:rect l="l" t="t" r="r" b="b"/>
            <a:pathLst>
              <a:path w="3500096" h="218640">
                <a:moveTo>
                  <a:pt x="0" y="0"/>
                </a:moveTo>
                <a:lnTo>
                  <a:pt x="3500096" y="0"/>
                </a:lnTo>
                <a:lnTo>
                  <a:pt x="350009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44364" y="8428825"/>
            <a:ext cx="3251901" cy="57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616" b="1">
                <a:solidFill>
                  <a:srgbClr val="DB5E92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October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403464" y="2569017"/>
            <a:ext cx="1531292" cy="7291635"/>
          </a:xfrm>
          <a:custGeom>
            <a:avLst/>
            <a:gdLst/>
            <a:ahLst/>
            <a:cxnLst/>
            <a:rect l="l" t="t" r="r" b="b"/>
            <a:pathLst>
              <a:path w="1531292" h="7291635">
                <a:moveTo>
                  <a:pt x="0" y="0"/>
                </a:moveTo>
                <a:lnTo>
                  <a:pt x="1531292" y="0"/>
                </a:lnTo>
                <a:lnTo>
                  <a:pt x="1531292" y="7291635"/>
                </a:lnTo>
                <a:lnTo>
                  <a:pt x="0" y="7291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497244" y="3214004"/>
            <a:ext cx="1968804" cy="6865288"/>
          </a:xfrm>
          <a:custGeom>
            <a:avLst/>
            <a:gdLst/>
            <a:ahLst/>
            <a:cxnLst/>
            <a:rect l="l" t="t" r="r" b="b"/>
            <a:pathLst>
              <a:path w="1968804" h="6865288">
                <a:moveTo>
                  <a:pt x="0" y="0"/>
                </a:moveTo>
                <a:lnTo>
                  <a:pt x="1968804" y="0"/>
                </a:lnTo>
                <a:lnTo>
                  <a:pt x="1968804" y="6865288"/>
                </a:lnTo>
                <a:lnTo>
                  <a:pt x="0" y="6865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008086" y="2569017"/>
            <a:ext cx="3707914" cy="7717983"/>
          </a:xfrm>
          <a:custGeom>
            <a:avLst/>
            <a:gdLst/>
            <a:ahLst/>
            <a:cxnLst/>
            <a:rect l="l" t="t" r="r" b="b"/>
            <a:pathLst>
              <a:path w="3707914" h="7717983">
                <a:moveTo>
                  <a:pt x="0" y="0"/>
                </a:moveTo>
                <a:lnTo>
                  <a:pt x="3707914" y="0"/>
                </a:lnTo>
                <a:lnTo>
                  <a:pt x="3707914" y="7717983"/>
                </a:lnTo>
                <a:lnTo>
                  <a:pt x="0" y="77179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23818" y="2569017"/>
            <a:ext cx="4364182" cy="7717983"/>
          </a:xfrm>
          <a:custGeom>
            <a:avLst/>
            <a:gdLst/>
            <a:ahLst/>
            <a:cxnLst/>
            <a:rect l="l" t="t" r="r" b="b"/>
            <a:pathLst>
              <a:path w="4364182" h="7717983">
                <a:moveTo>
                  <a:pt x="0" y="0"/>
                </a:moveTo>
                <a:lnTo>
                  <a:pt x="4364182" y="0"/>
                </a:lnTo>
                <a:lnTo>
                  <a:pt x="4364182" y="7717983"/>
                </a:lnTo>
                <a:lnTo>
                  <a:pt x="0" y="77179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116" y="631443"/>
            <a:ext cx="10982130" cy="2429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8"/>
              </a:lnSpc>
            </a:pPr>
            <a:r>
              <a:rPr lang="en-US" sz="9078" b="1" spc="-452">
                <a:solidFill>
                  <a:srgbClr val="F9F9F9"/>
                </a:solidFill>
                <a:latin typeface="Poppins Bold"/>
                <a:ea typeface="Poppins Bold"/>
                <a:cs typeface="Poppins Bold"/>
                <a:sym typeface="Poppins Bold"/>
              </a:rPr>
              <a:t>Overview of the Application Process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975" y="3249148"/>
            <a:ext cx="7396251" cy="43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4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Four key stages from research to acceptance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35908" y="3674356"/>
            <a:ext cx="1070093" cy="143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1"/>
              </a:lnSpc>
            </a:pPr>
            <a:r>
              <a:rPr lang="en-US" sz="7991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7159" y="5016892"/>
            <a:ext cx="1945017" cy="50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5"/>
              </a:lnSpc>
            </a:pPr>
            <a:r>
              <a:rPr lang="en-US" sz="2896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RESEARCH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3031" y="5760929"/>
            <a:ext cx="2812852" cy="158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Explore secondary schools, attend open events and compare options.</a:t>
            </a:r>
          </a:p>
        </p:txBody>
      </p:sp>
      <p:sp>
        <p:nvSpPr>
          <p:cNvPr id="8" name="Freeform 8"/>
          <p:cNvSpPr/>
          <p:nvPr/>
        </p:nvSpPr>
        <p:spPr>
          <a:xfrm>
            <a:off x="3696976" y="4285339"/>
            <a:ext cx="1312536" cy="437279"/>
          </a:xfrm>
          <a:custGeom>
            <a:avLst/>
            <a:gdLst/>
            <a:ahLst/>
            <a:cxnLst/>
            <a:rect l="l" t="t" r="r" b="b"/>
            <a:pathLst>
              <a:path w="1312536" h="437279">
                <a:moveTo>
                  <a:pt x="0" y="0"/>
                </a:moveTo>
                <a:lnTo>
                  <a:pt x="1312536" y="0"/>
                </a:lnTo>
                <a:lnTo>
                  <a:pt x="131253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532605" y="3674356"/>
            <a:ext cx="1273077" cy="143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1"/>
              </a:lnSpc>
            </a:pPr>
            <a:r>
              <a:rPr lang="en-US" sz="7991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73715" y="5016892"/>
            <a:ext cx="2519921" cy="50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5"/>
              </a:lnSpc>
            </a:pPr>
            <a:r>
              <a:rPr lang="en-US" sz="2896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APPLICATION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45336" y="5760929"/>
            <a:ext cx="2812852" cy="160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Submit your online application by the deadline in </a:t>
            </a:r>
            <a:r>
              <a:rPr lang="en-US" sz="2254" b="1">
                <a:solidFill>
                  <a:srgbClr val="FF3131">
                    <a:alpha val="84706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October 31st 2026</a:t>
            </a:r>
          </a:p>
        </p:txBody>
      </p:sp>
      <p:sp>
        <p:nvSpPr>
          <p:cNvPr id="12" name="Freeform 12"/>
          <p:cNvSpPr/>
          <p:nvPr/>
        </p:nvSpPr>
        <p:spPr>
          <a:xfrm>
            <a:off x="7831464" y="4285339"/>
            <a:ext cx="1312536" cy="437279"/>
          </a:xfrm>
          <a:custGeom>
            <a:avLst/>
            <a:gdLst/>
            <a:ahLst/>
            <a:cxnLst/>
            <a:rect l="l" t="t" r="r" b="b"/>
            <a:pathLst>
              <a:path w="1312536" h="437279">
                <a:moveTo>
                  <a:pt x="0" y="0"/>
                </a:moveTo>
                <a:lnTo>
                  <a:pt x="1312536" y="0"/>
                </a:lnTo>
                <a:lnTo>
                  <a:pt x="131253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711345" y="3674356"/>
            <a:ext cx="1308470" cy="143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1"/>
              </a:lnSpc>
            </a:pPr>
            <a:r>
              <a:rPr lang="en-US" sz="7991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39834" y="5016892"/>
            <a:ext cx="1138491" cy="50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5"/>
              </a:lnSpc>
            </a:pPr>
            <a:r>
              <a:rPr lang="en-US" sz="2896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OFFER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24430" y="5760929"/>
            <a:ext cx="2812852" cy="1609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Borough consider applications and make offers on     </a:t>
            </a:r>
            <a:r>
              <a:rPr lang="en-US" sz="2254" b="1">
                <a:solidFill>
                  <a:srgbClr val="FF3131">
                    <a:alpha val="84706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1st March 2027.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1965952" y="4285339"/>
            <a:ext cx="1542230" cy="437279"/>
          </a:xfrm>
          <a:custGeom>
            <a:avLst/>
            <a:gdLst/>
            <a:ahLst/>
            <a:cxnLst/>
            <a:rect l="l" t="t" r="r" b="b"/>
            <a:pathLst>
              <a:path w="1542230" h="437279">
                <a:moveTo>
                  <a:pt x="0" y="0"/>
                </a:moveTo>
                <a:lnTo>
                  <a:pt x="1542230" y="0"/>
                </a:lnTo>
                <a:lnTo>
                  <a:pt x="154223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3862900" y="3674356"/>
            <a:ext cx="1383418" cy="143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1"/>
              </a:lnSpc>
            </a:pPr>
            <a:r>
              <a:rPr lang="en-US" sz="7991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04627" y="5016892"/>
            <a:ext cx="2568585" cy="50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5"/>
              </a:lnSpc>
            </a:pPr>
            <a:r>
              <a:rPr lang="en-US" sz="2896" b="1">
                <a:solidFill>
                  <a:srgbClr val="DD639D"/>
                </a:solidFill>
                <a:latin typeface="Poppins Bold"/>
                <a:ea typeface="Poppins Bold"/>
                <a:cs typeface="Poppins Bold"/>
                <a:sym typeface="Poppins Bold"/>
              </a:rPr>
              <a:t>ACCEPTANCE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876734" y="5760929"/>
            <a:ext cx="2812852" cy="120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Accept the place you’re offered by </a:t>
            </a:r>
            <a:r>
              <a:rPr lang="en-US" sz="2254" b="1">
                <a:solidFill>
                  <a:srgbClr val="FF3131">
                    <a:alpha val="84706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17th March 2027</a:t>
            </a:r>
          </a:p>
        </p:txBody>
      </p:sp>
      <p:sp>
        <p:nvSpPr>
          <p:cNvPr id="20" name="Freeform 20"/>
          <p:cNvSpPr/>
          <p:nvPr/>
        </p:nvSpPr>
        <p:spPr>
          <a:xfrm>
            <a:off x="1301598" y="7925691"/>
            <a:ext cx="15466048" cy="218640"/>
          </a:xfrm>
          <a:custGeom>
            <a:avLst/>
            <a:gdLst/>
            <a:ahLst/>
            <a:cxnLst/>
            <a:rect l="l" t="t" r="r" b="b"/>
            <a:pathLst>
              <a:path w="15466048" h="218640">
                <a:moveTo>
                  <a:pt x="0" y="0"/>
                </a:moveTo>
                <a:lnTo>
                  <a:pt x="15466048" y="0"/>
                </a:lnTo>
                <a:lnTo>
                  <a:pt x="1546604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957866" y="7707051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366198" y="8309591"/>
            <a:ext cx="2683365" cy="43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487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SEPTEMBER 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12664" y="8766124"/>
            <a:ext cx="2812852" cy="1187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Start researching and gathering information</a:t>
            </a:r>
          </a:p>
        </p:txBody>
      </p:sp>
      <p:sp>
        <p:nvSpPr>
          <p:cNvPr id="24" name="Freeform 24"/>
          <p:cNvSpPr/>
          <p:nvPr/>
        </p:nvSpPr>
        <p:spPr>
          <a:xfrm>
            <a:off x="6311110" y="7707051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5578053" y="8309591"/>
            <a:ext cx="2515583" cy="43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487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OCTOBER 2026</a:t>
            </a:r>
          </a:p>
        </p:txBody>
      </p:sp>
      <p:sp>
        <p:nvSpPr>
          <p:cNvPr id="26" name="Freeform 26"/>
          <p:cNvSpPr/>
          <p:nvPr/>
        </p:nvSpPr>
        <p:spPr>
          <a:xfrm>
            <a:off x="10445598" y="7707051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9733737" y="8309591"/>
            <a:ext cx="2623632" cy="43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487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MARCH 2027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580086" y="7707051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3903612" y="8309591"/>
            <a:ext cx="2670028" cy="43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487" b="1">
                <a:solidFill>
                  <a:srgbClr val="DD639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MARCH 2027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76734" y="8759152"/>
            <a:ext cx="2812852" cy="794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Respond and accept your offer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545336" y="8759152"/>
            <a:ext cx="2812852" cy="794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7"/>
              </a:lnSpc>
            </a:pPr>
            <a:r>
              <a:rPr lang="en-US" sz="2254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Application deadline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724430" y="8760006"/>
            <a:ext cx="2812852" cy="416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3"/>
              </a:lnSpc>
            </a:pPr>
            <a:r>
              <a:rPr lang="en-US" sz="2387">
                <a:solidFill>
                  <a:srgbClr val="FFFFFF">
                    <a:alpha val="8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Offer day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81576" y="829064"/>
            <a:ext cx="8283014" cy="2064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10"/>
              </a:lnSpc>
            </a:pPr>
            <a:r>
              <a:rPr lang="en-US" sz="7950" b="1" spc="-159">
                <a:solidFill>
                  <a:srgbClr val="FFFFFF">
                    <a:alpha val="94902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Important Dates and Deadlines</a:t>
            </a:r>
          </a:p>
        </p:txBody>
      </p:sp>
      <p:sp>
        <p:nvSpPr>
          <p:cNvPr id="4" name="Freeform 4"/>
          <p:cNvSpPr/>
          <p:nvPr/>
        </p:nvSpPr>
        <p:spPr>
          <a:xfrm>
            <a:off x="1301598" y="3640352"/>
            <a:ext cx="667206" cy="4503979"/>
          </a:xfrm>
          <a:custGeom>
            <a:avLst/>
            <a:gdLst/>
            <a:ahLst/>
            <a:cxnLst/>
            <a:rect l="l" t="t" r="r" b="b"/>
            <a:pathLst>
              <a:path w="667206" h="4503979">
                <a:moveTo>
                  <a:pt x="0" y="0"/>
                </a:moveTo>
                <a:lnTo>
                  <a:pt x="667206" y="0"/>
                </a:lnTo>
                <a:lnTo>
                  <a:pt x="667206" y="4503978"/>
                </a:lnTo>
                <a:lnTo>
                  <a:pt x="0" y="4503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92884" y="3581420"/>
            <a:ext cx="4492114" cy="69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8"/>
              </a:lnSpc>
            </a:pPr>
            <a:r>
              <a:rPr lang="en-US" sz="4256" b="1" spc="-41">
                <a:solidFill>
                  <a:srgbClr val="D15A93"/>
                </a:solidFill>
                <a:latin typeface="Poppins Bold"/>
                <a:ea typeface="Poppins Bold"/>
                <a:cs typeface="Poppins Bold"/>
                <a:sym typeface="Poppins Bold"/>
              </a:rPr>
              <a:t>September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23966" y="3592396"/>
            <a:ext cx="3238545" cy="52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759" spc="-26">
                <a:solidFill>
                  <a:srgbClr val="FFFFFF">
                    <a:alpha val="94902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Application opens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94047" y="4671937"/>
            <a:ext cx="4375808" cy="70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0"/>
              </a:lnSpc>
            </a:pPr>
            <a:r>
              <a:rPr lang="en-US" sz="4365" b="1" spc="-42">
                <a:solidFill>
                  <a:srgbClr val="D15A93"/>
                </a:solidFill>
                <a:latin typeface="Poppins Bold"/>
                <a:ea typeface="Poppins Bold"/>
                <a:cs typeface="Poppins Bold"/>
                <a:sym typeface="Poppins Bold"/>
              </a:rPr>
              <a:t>31 October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10782" y="4661716"/>
            <a:ext cx="4556952" cy="1044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759" spc="-26">
                <a:solidFill>
                  <a:srgbClr val="FFFFFF">
                    <a:alpha val="94902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Deadline for applications (local authority deadline)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48921" y="6160813"/>
            <a:ext cx="3530589" cy="67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4"/>
              </a:lnSpc>
            </a:pPr>
            <a:r>
              <a:rPr lang="en-US" sz="4311" b="1" spc="-42">
                <a:solidFill>
                  <a:srgbClr val="D15A93"/>
                </a:solidFill>
                <a:latin typeface="Poppins Bold"/>
                <a:ea typeface="Poppins Bold"/>
                <a:cs typeface="Poppins Bold"/>
                <a:sym typeface="Poppins Bold"/>
              </a:rPr>
              <a:t>1 March 2027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39845" y="6258165"/>
            <a:ext cx="1650643" cy="52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759" spc="-26">
                <a:solidFill>
                  <a:srgbClr val="FFFFFF">
                    <a:alpha val="94902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Offer day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05805" y="7391812"/>
            <a:ext cx="4765780" cy="69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8"/>
              </a:lnSpc>
            </a:pPr>
            <a:r>
              <a:rPr lang="en-US" sz="4256" b="1" spc="-41">
                <a:solidFill>
                  <a:srgbClr val="D15A93"/>
                </a:solidFill>
                <a:latin typeface="Poppins Bold"/>
                <a:ea typeface="Poppins Bold"/>
                <a:cs typeface="Poppins Bold"/>
                <a:sym typeface="Poppins Bold"/>
              </a:rPr>
              <a:t>17th March 2027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11344" y="7508214"/>
            <a:ext cx="4500766" cy="52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759" spc="-26">
                <a:solidFill>
                  <a:srgbClr val="FFFFFF">
                    <a:alpha val="94902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Deadline to accept offers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864086" y="8570678"/>
            <a:ext cx="11769072" cy="437279"/>
          </a:xfrm>
          <a:custGeom>
            <a:avLst/>
            <a:gdLst/>
            <a:ahLst/>
            <a:cxnLst/>
            <a:rect l="l" t="t" r="r" b="b"/>
            <a:pathLst>
              <a:path w="11769072" h="437279">
                <a:moveTo>
                  <a:pt x="0" y="0"/>
                </a:moveTo>
                <a:lnTo>
                  <a:pt x="11769072" y="0"/>
                </a:lnTo>
                <a:lnTo>
                  <a:pt x="1176907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10485" y="9172378"/>
            <a:ext cx="10749895" cy="537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3366" b="1">
                <a:solidFill>
                  <a:srgbClr val="D15A93"/>
                </a:solidFill>
                <a:latin typeface="Poppins Bold"/>
                <a:ea typeface="Poppins Bold"/>
                <a:cs typeface="Poppins Bold"/>
                <a:sym typeface="Poppins Bold"/>
              </a:rPr>
              <a:t>Apply on time to give your child the best chance.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5330" y="634055"/>
            <a:ext cx="7853340" cy="1519546"/>
          </a:xfrm>
          <a:custGeom>
            <a:avLst/>
            <a:gdLst/>
            <a:ahLst/>
            <a:cxnLst/>
            <a:rect l="l" t="t" r="r" b="b"/>
            <a:pathLst>
              <a:path w="7853340" h="1519546">
                <a:moveTo>
                  <a:pt x="0" y="0"/>
                </a:moveTo>
                <a:lnTo>
                  <a:pt x="7853340" y="0"/>
                </a:lnTo>
                <a:lnTo>
                  <a:pt x="785334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45330" y="2142670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82842" y="3421712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01598" y="4066699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82842" y="4711687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01598" y="5356674"/>
            <a:ext cx="448450" cy="644987"/>
          </a:xfrm>
          <a:custGeom>
            <a:avLst/>
            <a:gdLst/>
            <a:ahLst/>
            <a:cxnLst/>
            <a:rect l="l" t="t" r="r" b="b"/>
            <a:pathLst>
              <a:path w="448450" h="644987">
                <a:moveTo>
                  <a:pt x="0" y="0"/>
                </a:moveTo>
                <a:lnTo>
                  <a:pt x="448450" y="0"/>
                </a:lnTo>
                <a:lnTo>
                  <a:pt x="44845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82842" y="5990729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01598" y="6635716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82842" y="7280704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01598" y="7925691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82842" y="8352038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384440" y="3421712"/>
            <a:ext cx="4375120" cy="874559"/>
          </a:xfrm>
          <a:custGeom>
            <a:avLst/>
            <a:gdLst/>
            <a:ahLst/>
            <a:cxnLst/>
            <a:rect l="l" t="t" r="r" b="b"/>
            <a:pathLst>
              <a:path w="4375120" h="874559">
                <a:moveTo>
                  <a:pt x="0" y="0"/>
                </a:moveTo>
                <a:lnTo>
                  <a:pt x="4375120" y="0"/>
                </a:lnTo>
                <a:lnTo>
                  <a:pt x="437512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384440" y="4711687"/>
            <a:ext cx="4375120" cy="863627"/>
          </a:xfrm>
          <a:custGeom>
            <a:avLst/>
            <a:gdLst/>
            <a:ahLst/>
            <a:cxnLst/>
            <a:rect l="l" t="t" r="r" b="b"/>
            <a:pathLst>
              <a:path w="4375120" h="863627">
                <a:moveTo>
                  <a:pt x="0" y="0"/>
                </a:moveTo>
                <a:lnTo>
                  <a:pt x="4375120" y="0"/>
                </a:lnTo>
                <a:lnTo>
                  <a:pt x="4375120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384440" y="5990729"/>
            <a:ext cx="5020450" cy="874559"/>
          </a:xfrm>
          <a:custGeom>
            <a:avLst/>
            <a:gdLst/>
            <a:ahLst/>
            <a:cxnLst/>
            <a:rect l="l" t="t" r="r" b="b"/>
            <a:pathLst>
              <a:path w="5020450" h="874559">
                <a:moveTo>
                  <a:pt x="0" y="0"/>
                </a:moveTo>
                <a:lnTo>
                  <a:pt x="5020450" y="0"/>
                </a:lnTo>
                <a:lnTo>
                  <a:pt x="502045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384440" y="7280704"/>
            <a:ext cx="4156364" cy="655919"/>
          </a:xfrm>
          <a:custGeom>
            <a:avLst/>
            <a:gdLst/>
            <a:ahLst/>
            <a:cxnLst/>
            <a:rect l="l" t="t" r="r" b="b"/>
            <a:pathLst>
              <a:path w="4156364" h="655919">
                <a:moveTo>
                  <a:pt x="0" y="0"/>
                </a:moveTo>
                <a:lnTo>
                  <a:pt x="4156364" y="0"/>
                </a:lnTo>
                <a:lnTo>
                  <a:pt x="415636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384440" y="8570678"/>
            <a:ext cx="4375120" cy="863627"/>
          </a:xfrm>
          <a:custGeom>
            <a:avLst/>
            <a:gdLst/>
            <a:ahLst/>
            <a:cxnLst/>
            <a:rect l="l" t="t" r="r" b="b"/>
            <a:pathLst>
              <a:path w="4375120" h="863627">
                <a:moveTo>
                  <a:pt x="0" y="0"/>
                </a:moveTo>
                <a:lnTo>
                  <a:pt x="4375120" y="0"/>
                </a:lnTo>
                <a:lnTo>
                  <a:pt x="437512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311110" y="2350377"/>
            <a:ext cx="11331560" cy="7936623"/>
          </a:xfrm>
          <a:custGeom>
            <a:avLst/>
            <a:gdLst/>
            <a:ahLst/>
            <a:cxnLst/>
            <a:rect l="l" t="t" r="r" b="b"/>
            <a:pathLst>
              <a:path w="11331560" h="7936623">
                <a:moveTo>
                  <a:pt x="0" y="0"/>
                </a:moveTo>
                <a:lnTo>
                  <a:pt x="11331560" y="0"/>
                </a:lnTo>
                <a:lnTo>
                  <a:pt x="11331560" y="7936623"/>
                </a:lnTo>
                <a:lnTo>
                  <a:pt x="0" y="793662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008086" y="2776725"/>
            <a:ext cx="7197072" cy="874559"/>
          </a:xfrm>
          <a:custGeom>
            <a:avLst/>
            <a:gdLst/>
            <a:ahLst/>
            <a:cxnLst/>
            <a:rect l="l" t="t" r="r" b="b"/>
            <a:pathLst>
              <a:path w="7197072" h="874559">
                <a:moveTo>
                  <a:pt x="0" y="0"/>
                </a:moveTo>
                <a:lnTo>
                  <a:pt x="7197072" y="0"/>
                </a:lnTo>
                <a:lnTo>
                  <a:pt x="719707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45598" y="2995365"/>
            <a:ext cx="1093780" cy="437279"/>
          </a:xfrm>
          <a:custGeom>
            <a:avLst/>
            <a:gdLst/>
            <a:ahLst/>
            <a:cxnLst/>
            <a:rect l="l" t="t" r="r" b="b"/>
            <a:pathLst>
              <a:path w="1093780" h="437279">
                <a:moveTo>
                  <a:pt x="0" y="0"/>
                </a:moveTo>
                <a:lnTo>
                  <a:pt x="1093780" y="0"/>
                </a:lnTo>
                <a:lnTo>
                  <a:pt x="109378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923818" y="2995365"/>
            <a:ext cx="885962" cy="437279"/>
          </a:xfrm>
          <a:custGeom>
            <a:avLst/>
            <a:gdLst/>
            <a:ahLst/>
            <a:cxnLst/>
            <a:rect l="l" t="t" r="r" b="b"/>
            <a:pathLst>
              <a:path w="885962" h="437279">
                <a:moveTo>
                  <a:pt x="0" y="0"/>
                </a:moveTo>
                <a:lnTo>
                  <a:pt x="885962" y="0"/>
                </a:lnTo>
                <a:lnTo>
                  <a:pt x="88596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798842" y="2995365"/>
            <a:ext cx="667206" cy="437279"/>
          </a:xfrm>
          <a:custGeom>
            <a:avLst/>
            <a:gdLst/>
            <a:ahLst/>
            <a:cxnLst/>
            <a:rect l="l" t="t" r="r" b="b"/>
            <a:pathLst>
              <a:path w="667206" h="437279">
                <a:moveTo>
                  <a:pt x="0" y="0"/>
                </a:moveTo>
                <a:lnTo>
                  <a:pt x="667206" y="0"/>
                </a:lnTo>
                <a:lnTo>
                  <a:pt x="66720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5455110" y="2995365"/>
            <a:ext cx="875024" cy="437279"/>
          </a:xfrm>
          <a:custGeom>
            <a:avLst/>
            <a:gdLst/>
            <a:ahLst/>
            <a:cxnLst/>
            <a:rect l="l" t="t" r="r" b="b"/>
            <a:pathLst>
              <a:path w="875024" h="437279">
                <a:moveTo>
                  <a:pt x="0" y="0"/>
                </a:moveTo>
                <a:lnTo>
                  <a:pt x="875024" y="0"/>
                </a:lnTo>
                <a:lnTo>
                  <a:pt x="87502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6537952" y="2995365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0445598" y="4066699"/>
            <a:ext cx="3489158" cy="1082267"/>
          </a:xfrm>
          <a:custGeom>
            <a:avLst/>
            <a:gdLst/>
            <a:ahLst/>
            <a:cxnLst/>
            <a:rect l="l" t="t" r="r" b="b"/>
            <a:pathLst>
              <a:path w="3489158" h="1082267">
                <a:moveTo>
                  <a:pt x="0" y="0"/>
                </a:moveTo>
                <a:lnTo>
                  <a:pt x="3489158" y="0"/>
                </a:lnTo>
                <a:lnTo>
                  <a:pt x="34891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226842" y="5138034"/>
            <a:ext cx="3707914" cy="655919"/>
          </a:xfrm>
          <a:custGeom>
            <a:avLst/>
            <a:gdLst/>
            <a:ahLst/>
            <a:cxnLst/>
            <a:rect l="l" t="t" r="r" b="b"/>
            <a:pathLst>
              <a:path w="3707914" h="655919">
                <a:moveTo>
                  <a:pt x="0" y="0"/>
                </a:moveTo>
                <a:lnTo>
                  <a:pt x="3707914" y="0"/>
                </a:lnTo>
                <a:lnTo>
                  <a:pt x="370791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226842" y="5783021"/>
            <a:ext cx="1531292" cy="655919"/>
          </a:xfrm>
          <a:custGeom>
            <a:avLst/>
            <a:gdLst/>
            <a:ahLst/>
            <a:cxnLst/>
            <a:rect l="l" t="t" r="r" b="b"/>
            <a:pathLst>
              <a:path w="1531292" h="655919">
                <a:moveTo>
                  <a:pt x="0" y="0"/>
                </a:moveTo>
                <a:lnTo>
                  <a:pt x="1531292" y="0"/>
                </a:lnTo>
                <a:lnTo>
                  <a:pt x="153129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45598" y="5783021"/>
            <a:ext cx="1093780" cy="437279"/>
          </a:xfrm>
          <a:custGeom>
            <a:avLst/>
            <a:gdLst/>
            <a:ahLst/>
            <a:cxnLst/>
            <a:rect l="l" t="t" r="r" b="b"/>
            <a:pathLst>
              <a:path w="1093780" h="437279">
                <a:moveTo>
                  <a:pt x="0" y="0"/>
                </a:moveTo>
                <a:lnTo>
                  <a:pt x="1093780" y="0"/>
                </a:lnTo>
                <a:lnTo>
                  <a:pt x="109378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4361330" y="3848060"/>
            <a:ext cx="2406316" cy="3017228"/>
          </a:xfrm>
          <a:custGeom>
            <a:avLst/>
            <a:gdLst/>
            <a:ahLst/>
            <a:cxnLst/>
            <a:rect l="l" t="t" r="r" b="b"/>
            <a:pathLst>
              <a:path w="2406316" h="3017228">
                <a:moveTo>
                  <a:pt x="0" y="0"/>
                </a:moveTo>
                <a:lnTo>
                  <a:pt x="2406316" y="0"/>
                </a:lnTo>
                <a:lnTo>
                  <a:pt x="2406316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0226842" y="6854356"/>
            <a:ext cx="1968804" cy="437279"/>
          </a:xfrm>
          <a:custGeom>
            <a:avLst/>
            <a:gdLst/>
            <a:ahLst/>
            <a:cxnLst/>
            <a:rect l="l" t="t" r="r" b="b"/>
            <a:pathLst>
              <a:path w="1968804" h="437279">
                <a:moveTo>
                  <a:pt x="0" y="0"/>
                </a:moveTo>
                <a:lnTo>
                  <a:pt x="1968804" y="0"/>
                </a:lnTo>
                <a:lnTo>
                  <a:pt x="196880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0226842" y="7280704"/>
            <a:ext cx="885962" cy="437279"/>
          </a:xfrm>
          <a:custGeom>
            <a:avLst/>
            <a:gdLst/>
            <a:ahLst/>
            <a:cxnLst/>
            <a:rect l="l" t="t" r="r" b="b"/>
            <a:pathLst>
              <a:path w="885962" h="437279">
                <a:moveTo>
                  <a:pt x="0" y="0"/>
                </a:moveTo>
                <a:lnTo>
                  <a:pt x="885962" y="0"/>
                </a:lnTo>
                <a:lnTo>
                  <a:pt x="88596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008086" y="7499343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1965952" y="7280704"/>
            <a:ext cx="1750048" cy="655919"/>
          </a:xfrm>
          <a:custGeom>
            <a:avLst/>
            <a:gdLst/>
            <a:ahLst/>
            <a:cxnLst/>
            <a:rect l="l" t="t" r="r" b="b"/>
            <a:pathLst>
              <a:path w="1750048" h="655919">
                <a:moveTo>
                  <a:pt x="0" y="0"/>
                </a:moveTo>
                <a:lnTo>
                  <a:pt x="1750048" y="0"/>
                </a:lnTo>
                <a:lnTo>
                  <a:pt x="175004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747196" y="7707051"/>
            <a:ext cx="229694" cy="229572"/>
          </a:xfrm>
          <a:custGeom>
            <a:avLst/>
            <a:gdLst/>
            <a:ahLst/>
            <a:cxnLst/>
            <a:rect l="l" t="t" r="r" b="b"/>
            <a:pathLst>
              <a:path w="229694" h="229572">
                <a:moveTo>
                  <a:pt x="0" y="0"/>
                </a:moveTo>
                <a:lnTo>
                  <a:pt x="229694" y="0"/>
                </a:lnTo>
                <a:lnTo>
                  <a:pt x="22969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4142574" y="7499343"/>
            <a:ext cx="1968804" cy="437279"/>
          </a:xfrm>
          <a:custGeom>
            <a:avLst/>
            <a:gdLst/>
            <a:ahLst/>
            <a:cxnLst/>
            <a:rect l="l" t="t" r="r" b="b"/>
            <a:pathLst>
              <a:path w="1968804" h="437279">
                <a:moveTo>
                  <a:pt x="0" y="0"/>
                </a:moveTo>
                <a:lnTo>
                  <a:pt x="1968804" y="0"/>
                </a:lnTo>
                <a:lnTo>
                  <a:pt x="1968804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4142574" y="7707051"/>
            <a:ext cx="2187560" cy="437279"/>
          </a:xfrm>
          <a:custGeom>
            <a:avLst/>
            <a:gdLst/>
            <a:ahLst/>
            <a:cxnLst/>
            <a:rect l="l" t="t" r="r" b="b"/>
            <a:pathLst>
              <a:path w="2187560" h="437279">
                <a:moveTo>
                  <a:pt x="0" y="0"/>
                </a:moveTo>
                <a:lnTo>
                  <a:pt x="2187560" y="0"/>
                </a:lnTo>
                <a:lnTo>
                  <a:pt x="218756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5330" y="634055"/>
            <a:ext cx="7853340" cy="1519546"/>
          </a:xfrm>
          <a:custGeom>
            <a:avLst/>
            <a:gdLst/>
            <a:ahLst/>
            <a:cxnLst/>
            <a:rect l="l" t="t" r="r" b="b"/>
            <a:pathLst>
              <a:path w="7853340" h="1519546">
                <a:moveTo>
                  <a:pt x="0" y="0"/>
                </a:moveTo>
                <a:lnTo>
                  <a:pt x="7853340" y="0"/>
                </a:lnTo>
                <a:lnTo>
                  <a:pt x="785334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677244" y="634055"/>
            <a:ext cx="8335827" cy="5838412"/>
          </a:xfrm>
          <a:custGeom>
            <a:avLst/>
            <a:gdLst/>
            <a:ahLst/>
            <a:cxnLst/>
            <a:rect l="l" t="t" r="r" b="b"/>
            <a:pathLst>
              <a:path w="8335827" h="5838412">
                <a:moveTo>
                  <a:pt x="0" y="0"/>
                </a:moveTo>
                <a:lnTo>
                  <a:pt x="8335826" y="0"/>
                </a:lnTo>
                <a:lnTo>
                  <a:pt x="8335826" y="5838412"/>
                </a:lnTo>
                <a:lnTo>
                  <a:pt x="0" y="58384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23818" y="2995365"/>
            <a:ext cx="885962" cy="437279"/>
          </a:xfrm>
          <a:custGeom>
            <a:avLst/>
            <a:gdLst/>
            <a:ahLst/>
            <a:cxnLst/>
            <a:rect l="l" t="t" r="r" b="b"/>
            <a:pathLst>
              <a:path w="885962" h="437279">
                <a:moveTo>
                  <a:pt x="0" y="0"/>
                </a:moveTo>
                <a:lnTo>
                  <a:pt x="885962" y="0"/>
                </a:lnTo>
                <a:lnTo>
                  <a:pt x="88596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98842" y="2995365"/>
            <a:ext cx="667206" cy="437279"/>
          </a:xfrm>
          <a:custGeom>
            <a:avLst/>
            <a:gdLst/>
            <a:ahLst/>
            <a:cxnLst/>
            <a:rect l="l" t="t" r="r" b="b"/>
            <a:pathLst>
              <a:path w="667206" h="437279">
                <a:moveTo>
                  <a:pt x="0" y="0"/>
                </a:moveTo>
                <a:lnTo>
                  <a:pt x="667206" y="0"/>
                </a:lnTo>
                <a:lnTo>
                  <a:pt x="66720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455110" y="2995365"/>
            <a:ext cx="875024" cy="437279"/>
          </a:xfrm>
          <a:custGeom>
            <a:avLst/>
            <a:gdLst/>
            <a:ahLst/>
            <a:cxnLst/>
            <a:rect l="l" t="t" r="r" b="b"/>
            <a:pathLst>
              <a:path w="875024" h="437279">
                <a:moveTo>
                  <a:pt x="0" y="0"/>
                </a:moveTo>
                <a:lnTo>
                  <a:pt x="875024" y="0"/>
                </a:lnTo>
                <a:lnTo>
                  <a:pt x="87502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37952" y="2995365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008086" y="7499343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747196" y="7707051"/>
            <a:ext cx="229694" cy="229572"/>
          </a:xfrm>
          <a:custGeom>
            <a:avLst/>
            <a:gdLst/>
            <a:ahLst/>
            <a:cxnLst/>
            <a:rect l="l" t="t" r="r" b="b"/>
            <a:pathLst>
              <a:path w="229694" h="229572">
                <a:moveTo>
                  <a:pt x="0" y="0"/>
                </a:moveTo>
                <a:lnTo>
                  <a:pt x="229694" y="0"/>
                </a:lnTo>
                <a:lnTo>
                  <a:pt x="22969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142574" y="7707051"/>
            <a:ext cx="2187560" cy="437279"/>
          </a:xfrm>
          <a:custGeom>
            <a:avLst/>
            <a:gdLst/>
            <a:ahLst/>
            <a:cxnLst/>
            <a:rect l="l" t="t" r="r" b="b"/>
            <a:pathLst>
              <a:path w="2187560" h="437279">
                <a:moveTo>
                  <a:pt x="0" y="0"/>
                </a:moveTo>
                <a:lnTo>
                  <a:pt x="2187560" y="0"/>
                </a:lnTo>
                <a:lnTo>
                  <a:pt x="218756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839530" y="1434318"/>
            <a:ext cx="4146872" cy="3122094"/>
          </a:xfrm>
          <a:custGeom>
            <a:avLst/>
            <a:gdLst/>
            <a:ahLst/>
            <a:cxnLst/>
            <a:rect l="l" t="t" r="r" b="b"/>
            <a:pathLst>
              <a:path w="4146872" h="3122094">
                <a:moveTo>
                  <a:pt x="0" y="0"/>
                </a:moveTo>
                <a:lnTo>
                  <a:pt x="4146872" y="0"/>
                </a:lnTo>
                <a:lnTo>
                  <a:pt x="4146872" y="3122093"/>
                </a:lnTo>
                <a:lnTo>
                  <a:pt x="0" y="3122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341" r="-10341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40445" y="3023940"/>
            <a:ext cx="7930261" cy="209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  <a:spcBef>
                <a:spcPct val="0"/>
              </a:spcBef>
            </a:pPr>
            <a:r>
              <a:rPr lang="en-US" sz="2387" spc="-21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There are 19 secondary schools in Redbridge, which are a mix of community, grammar, academies and faith schools. </a:t>
            </a:r>
          </a:p>
          <a:p>
            <a:pPr algn="l">
              <a:lnSpc>
                <a:spcPts val="2387"/>
              </a:lnSpc>
              <a:spcBef>
                <a:spcPct val="0"/>
              </a:spcBef>
            </a:pPr>
            <a:endParaRPr lang="en-US" sz="2387" spc="-21">
              <a:solidFill>
                <a:srgbClr val="D9D9D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87"/>
              </a:lnSpc>
              <a:spcBef>
                <a:spcPct val="0"/>
              </a:spcBef>
            </a:pPr>
            <a:endParaRPr lang="en-US" sz="2387" spc="-21">
              <a:solidFill>
                <a:srgbClr val="D9D9D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87"/>
              </a:lnSpc>
              <a:spcBef>
                <a:spcPct val="0"/>
              </a:spcBef>
            </a:pPr>
            <a:r>
              <a:rPr lang="en-US" sz="2387" spc="-23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Check the nearest school to you by clicking on the Education tab. 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04933" y="5350039"/>
            <a:ext cx="78135" cy="327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7"/>
              </a:lnSpc>
              <a:spcBef>
                <a:spcPct val="0"/>
              </a:spcBef>
            </a:pPr>
            <a:r>
              <a:rPr lang="en-US" sz="2387" spc="-23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0445" y="5618981"/>
            <a:ext cx="7694551" cy="209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  <a:spcBef>
                <a:spcPct val="0"/>
              </a:spcBef>
            </a:pPr>
            <a:r>
              <a:rPr lang="en-US" sz="2387" spc="-21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You are strongly advised to name your catchment school as one of the higherpreferences on your application. </a:t>
            </a:r>
          </a:p>
          <a:p>
            <a:pPr algn="l">
              <a:lnSpc>
                <a:spcPts val="2387"/>
              </a:lnSpc>
              <a:spcBef>
                <a:spcPct val="0"/>
              </a:spcBef>
            </a:pPr>
            <a:endParaRPr lang="en-US" sz="2387" spc="-21">
              <a:solidFill>
                <a:srgbClr val="D9D9D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387"/>
              </a:lnSpc>
              <a:spcBef>
                <a:spcPct val="0"/>
              </a:spcBef>
            </a:pPr>
            <a:r>
              <a:rPr lang="en-US" sz="2387" spc="-23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You will not be offered a place at some of the over-subscribed Redbridge secondary schools if you do not live within the catchment area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712" y="8944430"/>
            <a:ext cx="16628690" cy="99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7"/>
              </a:lnSpc>
              <a:spcBef>
                <a:spcPct val="0"/>
              </a:spcBef>
            </a:pPr>
            <a:r>
              <a:rPr lang="en-US" sz="2587" spc="-25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Remember to SUBMIT​</a:t>
            </a:r>
          </a:p>
          <a:p>
            <a:pPr algn="ctr">
              <a:lnSpc>
                <a:spcPts val="2587"/>
              </a:lnSpc>
              <a:spcBef>
                <a:spcPct val="0"/>
              </a:spcBef>
            </a:pPr>
            <a:r>
              <a:rPr lang="en-US" sz="2587" spc="-25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You can go back and make changes before 31 October but you must SUBMIT again if you do so.​</a:t>
            </a:r>
          </a:p>
          <a:p>
            <a:pPr algn="ctr">
              <a:lnSpc>
                <a:spcPts val="2587"/>
              </a:lnSpc>
              <a:spcBef>
                <a:spcPct val="0"/>
              </a:spcBef>
            </a:pPr>
            <a:r>
              <a:rPr lang="en-US" sz="2587" spc="-25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Late applications will be considered after all the on time applicants have been considered​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747196" y="426348"/>
            <a:ext cx="6114230" cy="9226597"/>
          </a:xfrm>
          <a:custGeom>
            <a:avLst/>
            <a:gdLst/>
            <a:ahLst/>
            <a:cxnLst/>
            <a:rect l="l" t="t" r="r" b="b"/>
            <a:pathLst>
              <a:path w="6114230" h="9226597">
                <a:moveTo>
                  <a:pt x="0" y="0"/>
                </a:moveTo>
                <a:lnTo>
                  <a:pt x="6114230" y="0"/>
                </a:lnTo>
                <a:lnTo>
                  <a:pt x="6114230" y="9226597"/>
                </a:lnTo>
                <a:lnTo>
                  <a:pt x="0" y="9226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8705" y="690306"/>
            <a:ext cx="10744314" cy="200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985" b="1" spc="-347">
                <a:solidFill>
                  <a:srgbClr val="F8F8F8"/>
                </a:solidFill>
                <a:latin typeface="Poppins Heavy"/>
                <a:ea typeface="Poppins Heavy"/>
                <a:cs typeface="Poppins Heavy"/>
                <a:sym typeface="Poppins Heavy"/>
              </a:rPr>
              <a:t>Factors to Consider</a:t>
            </a:r>
          </a:p>
          <a:p>
            <a:pPr algn="l">
              <a:lnSpc>
                <a:spcPts val="7680"/>
              </a:lnSpc>
            </a:pPr>
            <a:r>
              <a:rPr lang="en-US" sz="6985" b="1" spc="-347">
                <a:solidFill>
                  <a:srgbClr val="F8F8F8"/>
                </a:solidFill>
                <a:latin typeface="Poppins Heavy"/>
                <a:ea typeface="Poppins Heavy"/>
                <a:cs typeface="Poppins Heavy"/>
                <a:sym typeface="Poppins Heavy"/>
              </a:rPr>
              <a:t>When Choosing a School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1519" y="3225767"/>
            <a:ext cx="857523" cy="89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6008" b="1" spc="-120">
                <a:solidFill>
                  <a:srgbClr val="D15B8C"/>
                </a:solidFill>
                <a:latin typeface="Poppins Heavy"/>
                <a:ea typeface="Poppins Heavy"/>
                <a:cs typeface="Poppins Heavy"/>
                <a:sym typeface="Poppins Heavy"/>
              </a:rPr>
              <a:t>01</a:t>
            </a:r>
          </a:p>
        </p:txBody>
      </p:sp>
      <p:sp>
        <p:nvSpPr>
          <p:cNvPr id="6" name="Freeform 6"/>
          <p:cNvSpPr/>
          <p:nvPr/>
        </p:nvSpPr>
        <p:spPr>
          <a:xfrm>
            <a:off x="1957866" y="2995365"/>
            <a:ext cx="229694" cy="1300906"/>
          </a:xfrm>
          <a:custGeom>
            <a:avLst/>
            <a:gdLst/>
            <a:ahLst/>
            <a:cxnLst/>
            <a:rect l="l" t="t" r="r" b="b"/>
            <a:pathLst>
              <a:path w="229694" h="1300906">
                <a:moveTo>
                  <a:pt x="0" y="0"/>
                </a:moveTo>
                <a:lnTo>
                  <a:pt x="229694" y="0"/>
                </a:lnTo>
                <a:lnTo>
                  <a:pt x="22969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40078" y="4581243"/>
            <a:ext cx="1001617" cy="89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6008" b="1" spc="-120">
                <a:solidFill>
                  <a:srgbClr val="D15B8C"/>
                </a:solidFill>
                <a:latin typeface="Poppins Heavy"/>
                <a:ea typeface="Poppins Heavy"/>
                <a:cs typeface="Poppins Heavy"/>
                <a:sym typeface="Poppins Heavy"/>
              </a:rPr>
              <a:t>02</a:t>
            </a:r>
          </a:p>
        </p:txBody>
      </p:sp>
      <p:sp>
        <p:nvSpPr>
          <p:cNvPr id="8" name="Freeform 8"/>
          <p:cNvSpPr/>
          <p:nvPr/>
        </p:nvSpPr>
        <p:spPr>
          <a:xfrm>
            <a:off x="1957866" y="4493047"/>
            <a:ext cx="229694" cy="1082267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05268" y="4647007"/>
            <a:ext cx="5932558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-46">
                <a:solidFill>
                  <a:srgbClr val="D15B8C"/>
                </a:solidFill>
                <a:latin typeface="Poppins Bold"/>
                <a:ea typeface="Poppins Bold"/>
                <a:cs typeface="Poppins Bold"/>
                <a:sym typeface="Poppins Bold"/>
              </a:rPr>
              <a:t>School performance and Ofsted reports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81202" y="5149551"/>
            <a:ext cx="8339169" cy="32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047" spc="-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Review results and Ofsted reports to understand performance.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9961" y="5951779"/>
            <a:ext cx="1013301" cy="89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6008" b="1" spc="-120">
                <a:solidFill>
                  <a:srgbClr val="D15B8C"/>
                </a:solidFill>
                <a:latin typeface="Poppins Heavy"/>
                <a:ea typeface="Poppins Heavy"/>
                <a:cs typeface="Poppins Heavy"/>
                <a:sym typeface="Poppins Heavy"/>
              </a:rPr>
              <a:t>03</a:t>
            </a:r>
          </a:p>
        </p:txBody>
      </p:sp>
      <p:sp>
        <p:nvSpPr>
          <p:cNvPr id="12" name="Freeform 12"/>
          <p:cNvSpPr/>
          <p:nvPr/>
        </p:nvSpPr>
        <p:spPr>
          <a:xfrm>
            <a:off x="1957866" y="5783021"/>
            <a:ext cx="229694" cy="1289974"/>
          </a:xfrm>
          <a:custGeom>
            <a:avLst/>
            <a:gdLst/>
            <a:ahLst/>
            <a:cxnLst/>
            <a:rect l="l" t="t" r="r" b="b"/>
            <a:pathLst>
              <a:path w="229694" h="1289974">
                <a:moveTo>
                  <a:pt x="0" y="0"/>
                </a:moveTo>
                <a:lnTo>
                  <a:pt x="229694" y="0"/>
                </a:lnTo>
                <a:lnTo>
                  <a:pt x="229694" y="1289975"/>
                </a:lnTo>
                <a:lnTo>
                  <a:pt x="0" y="12899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27151" y="6017544"/>
            <a:ext cx="3744230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-46">
                <a:solidFill>
                  <a:srgbClr val="D15B8C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 for every learner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83746" y="6505026"/>
            <a:ext cx="8084778" cy="32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047" spc="-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Check how the school supports pupils with additional needs.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0124" y="7307990"/>
            <a:ext cx="996944" cy="896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893" b="1" spc="-117">
                <a:solidFill>
                  <a:srgbClr val="D15B8C"/>
                </a:solidFill>
                <a:latin typeface="Poppins Heavy"/>
                <a:ea typeface="Poppins Heavy"/>
                <a:cs typeface="Poppins Heavy"/>
                <a:sym typeface="Poppins Heavy"/>
              </a:rPr>
              <a:t>04</a:t>
            </a:r>
          </a:p>
        </p:txBody>
      </p:sp>
      <p:sp>
        <p:nvSpPr>
          <p:cNvPr id="16" name="Freeform 16"/>
          <p:cNvSpPr/>
          <p:nvPr/>
        </p:nvSpPr>
        <p:spPr>
          <a:xfrm>
            <a:off x="1957866" y="7062064"/>
            <a:ext cx="229694" cy="1300906"/>
          </a:xfrm>
          <a:custGeom>
            <a:avLst/>
            <a:gdLst/>
            <a:ahLst/>
            <a:cxnLst/>
            <a:rect l="l" t="t" r="r" b="b"/>
            <a:pathLst>
              <a:path w="229694" h="1300906">
                <a:moveTo>
                  <a:pt x="0" y="0"/>
                </a:moveTo>
                <a:lnTo>
                  <a:pt x="229694" y="0"/>
                </a:lnTo>
                <a:lnTo>
                  <a:pt x="22969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420147" y="7342898"/>
            <a:ext cx="4444635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-46">
                <a:solidFill>
                  <a:srgbClr val="D15B8C"/>
                </a:solidFill>
                <a:latin typeface="Poppins Bold"/>
                <a:ea typeface="Poppins Bold"/>
                <a:cs typeface="Poppins Bold"/>
                <a:sym typeface="Poppins Bold"/>
              </a:rPr>
              <a:t>Enrichment and school ethics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0000" y="8632609"/>
            <a:ext cx="1009406" cy="89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6"/>
              </a:lnSpc>
            </a:pPr>
            <a:r>
              <a:rPr lang="en-US" sz="6008" b="1" spc="-120">
                <a:solidFill>
                  <a:srgbClr val="D15B8C"/>
                </a:solidFill>
                <a:latin typeface="Poppins Heavy"/>
                <a:ea typeface="Poppins Heavy"/>
                <a:cs typeface="Poppins Heavy"/>
                <a:sym typeface="Poppins Heavy"/>
              </a:rPr>
              <a:t>05</a:t>
            </a:r>
          </a:p>
        </p:txBody>
      </p:sp>
      <p:sp>
        <p:nvSpPr>
          <p:cNvPr id="19" name="Freeform 19"/>
          <p:cNvSpPr/>
          <p:nvPr/>
        </p:nvSpPr>
        <p:spPr>
          <a:xfrm>
            <a:off x="1957866" y="8570678"/>
            <a:ext cx="229694" cy="1082267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424638" y="8698374"/>
            <a:ext cx="3995590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-46">
                <a:solidFill>
                  <a:srgbClr val="D15B8C"/>
                </a:solidFill>
                <a:latin typeface="Poppins Bold"/>
                <a:ea typeface="Poppins Bold"/>
                <a:cs typeface="Poppins Bold"/>
                <a:sym typeface="Poppins Bold"/>
              </a:rPr>
              <a:t>Policies and local priorities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90012" y="9170795"/>
            <a:ext cx="7458222" cy="32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047" spc="-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Understand sibling rules and catchment arrangements.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91975" y="3824197"/>
            <a:ext cx="7261871" cy="32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047" spc="-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Choose a school that is convenient and easy to reach.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93892" y="7830380"/>
            <a:ext cx="7070164" cy="32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047" spc="-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Consider activities on offer and whether values align.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23687" y="3321653"/>
            <a:ext cx="4090634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-46">
                <a:solidFill>
                  <a:srgbClr val="D15B8C"/>
                </a:solidFill>
                <a:latin typeface="Poppins Bold"/>
                <a:ea typeface="Poppins Bold"/>
                <a:cs typeface="Poppins Bold"/>
                <a:sym typeface="Poppins Bold"/>
              </a:rPr>
              <a:t>Location and travel options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83110" y="1924030"/>
            <a:ext cx="7404890" cy="8362970"/>
          </a:xfrm>
          <a:custGeom>
            <a:avLst/>
            <a:gdLst/>
            <a:ahLst/>
            <a:cxnLst/>
            <a:rect l="l" t="t" r="r" b="b"/>
            <a:pathLst>
              <a:path w="7404890" h="8362970">
                <a:moveTo>
                  <a:pt x="0" y="0"/>
                </a:moveTo>
                <a:lnTo>
                  <a:pt x="7404890" y="0"/>
                </a:lnTo>
                <a:lnTo>
                  <a:pt x="7404890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24005" y="706747"/>
            <a:ext cx="9929968" cy="2429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8"/>
              </a:lnSpc>
            </a:pPr>
            <a:r>
              <a:rPr lang="en-US" sz="9078" b="1" spc="-452">
                <a:solidFill>
                  <a:srgbClr val="F8F8F8"/>
                </a:solidFill>
                <a:latin typeface="Poppins Bold"/>
                <a:ea typeface="Poppins Bold"/>
                <a:cs typeface="Poppins Bold"/>
                <a:sym typeface="Poppins Bold"/>
              </a:rPr>
              <a:t>FAQs and</a:t>
            </a:r>
          </a:p>
          <a:p>
            <a:pPr algn="l">
              <a:lnSpc>
                <a:spcPts val="9078"/>
              </a:lnSpc>
            </a:pPr>
            <a:r>
              <a:rPr lang="en-US" sz="9078" b="1" spc="-452">
                <a:solidFill>
                  <a:srgbClr val="F8F8F8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 Available</a:t>
            </a:r>
          </a:p>
        </p:txBody>
      </p:sp>
      <p:sp>
        <p:nvSpPr>
          <p:cNvPr id="5" name="Freeform 5"/>
          <p:cNvSpPr/>
          <p:nvPr/>
        </p:nvSpPr>
        <p:spPr>
          <a:xfrm>
            <a:off x="645330" y="3421712"/>
            <a:ext cx="667206" cy="5367606"/>
          </a:xfrm>
          <a:custGeom>
            <a:avLst/>
            <a:gdLst/>
            <a:ahLst/>
            <a:cxnLst/>
            <a:rect l="l" t="t" r="r" b="b"/>
            <a:pathLst>
              <a:path w="667206" h="5367606">
                <a:moveTo>
                  <a:pt x="0" y="0"/>
                </a:moveTo>
                <a:lnTo>
                  <a:pt x="667206" y="0"/>
                </a:lnTo>
                <a:lnTo>
                  <a:pt x="667206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84053" y="3621993"/>
            <a:ext cx="6255599" cy="39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759" b="1" spc="-26">
                <a:solidFill>
                  <a:srgbClr val="D1739B"/>
                </a:solidFill>
                <a:latin typeface="Poppins Bold"/>
                <a:ea typeface="Poppins Bold"/>
                <a:cs typeface="Poppins Bold"/>
                <a:sym typeface="Poppins Bold"/>
              </a:rPr>
              <a:t>Not offered your preferred school?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6609" y="4127947"/>
            <a:ext cx="9456539" cy="31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</a:pPr>
            <a:r>
              <a:rPr lang="en-US" sz="2387" spc="-2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Another school be offered;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1575" y="4811800"/>
            <a:ext cx="2503428" cy="39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759" b="1" spc="-26">
                <a:solidFill>
                  <a:srgbClr val="D1739B"/>
                </a:solidFill>
                <a:latin typeface="Poppins Bold"/>
                <a:ea typeface="Poppins Bold"/>
                <a:cs typeface="Poppins Bold"/>
                <a:sym typeface="Poppins Bold"/>
              </a:rPr>
              <a:t>Can I appeal?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08401" y="6016667"/>
            <a:ext cx="3820855" cy="39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759" b="1" spc="-26">
                <a:solidFill>
                  <a:srgbClr val="D1739B"/>
                </a:solidFill>
                <a:latin typeface="Poppins Bold"/>
                <a:ea typeface="Poppins Bold"/>
                <a:cs typeface="Poppins Bold"/>
                <a:sym typeface="Poppins Bold"/>
              </a:rPr>
              <a:t>Open days and tours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6609" y="6552743"/>
            <a:ext cx="9456539" cy="31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</a:pPr>
            <a:r>
              <a:rPr lang="en-US" sz="2387" spc="-2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Find dates and book visits on each school’s website.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6284" y="7221534"/>
            <a:ext cx="2032508" cy="39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759" b="1" spc="-26">
                <a:solidFill>
                  <a:srgbClr val="D1739B"/>
                </a:solidFill>
                <a:latin typeface="Poppins Bold"/>
                <a:ea typeface="Poppins Bold"/>
                <a:cs typeface="Poppins Bold"/>
                <a:sym typeface="Poppins Bold"/>
              </a:rPr>
              <a:t>Need help?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4053" y="7725993"/>
            <a:ext cx="9456539" cy="31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</a:pPr>
            <a:r>
              <a:rPr lang="en-US" sz="2387" spc="-2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Contact the local authority admissions team for advice.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6609" y="5317754"/>
            <a:ext cx="9456539" cy="31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7"/>
              </a:lnSpc>
            </a:pPr>
            <a:r>
              <a:rPr lang="en-US" sz="2387" spc="-2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Yes. You have the right to appeal.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89330" y="2142670"/>
            <a:ext cx="8498670" cy="8144330"/>
          </a:xfrm>
          <a:custGeom>
            <a:avLst/>
            <a:gdLst/>
            <a:ahLst/>
            <a:cxnLst/>
            <a:rect l="l" t="t" r="r" b="b"/>
            <a:pathLst>
              <a:path w="8498670" h="8144330">
                <a:moveTo>
                  <a:pt x="0" y="0"/>
                </a:moveTo>
                <a:lnTo>
                  <a:pt x="8498670" y="0"/>
                </a:lnTo>
                <a:lnTo>
                  <a:pt x="8498670" y="8144330"/>
                </a:lnTo>
                <a:lnTo>
                  <a:pt x="0" y="8144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22078" y="682064"/>
            <a:ext cx="10122622" cy="216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01"/>
              </a:lnSpc>
            </a:pPr>
            <a:r>
              <a:rPr lang="en-US" sz="8101" b="1" spc="-403">
                <a:solidFill>
                  <a:srgbClr val="FAFAFA"/>
                </a:solidFill>
                <a:latin typeface="Poppins Bold"/>
                <a:ea typeface="Poppins Bold"/>
                <a:cs typeface="Poppins Bold"/>
                <a:sym typeface="Poppins Bold"/>
              </a:rPr>
              <a:t>Next Steps and Contact Information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960" y="2865891"/>
            <a:ext cx="8034430" cy="529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2896" b="1" spc="-28">
                <a:solidFill>
                  <a:srgbClr val="D1668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We’re here to help you every step of the way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3305" y="4256594"/>
            <a:ext cx="8036719" cy="41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2"/>
              </a:lnSpc>
            </a:pPr>
            <a:r>
              <a:rPr lang="en-US" sz="2188" b="1" spc="-21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Start the application online form </a:t>
            </a:r>
          </a:p>
        </p:txBody>
      </p:sp>
      <p:sp>
        <p:nvSpPr>
          <p:cNvPr id="7" name="Freeform 7"/>
          <p:cNvSpPr/>
          <p:nvPr/>
        </p:nvSpPr>
        <p:spPr>
          <a:xfrm>
            <a:off x="673789" y="5783103"/>
            <a:ext cx="8498670" cy="218640"/>
          </a:xfrm>
          <a:custGeom>
            <a:avLst/>
            <a:gdLst/>
            <a:ahLst/>
            <a:cxnLst/>
            <a:rect l="l" t="t" r="r" b="b"/>
            <a:pathLst>
              <a:path w="8498670" h="218640">
                <a:moveTo>
                  <a:pt x="0" y="0"/>
                </a:moveTo>
                <a:lnTo>
                  <a:pt x="8498670" y="0"/>
                </a:lnTo>
                <a:lnTo>
                  <a:pt x="8498670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8" name="TextBox 8"/>
          <p:cNvSpPr txBox="1"/>
          <p:nvPr/>
        </p:nvSpPr>
        <p:spPr>
          <a:xfrm>
            <a:off x="687869" y="6847980"/>
            <a:ext cx="3543609" cy="35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916" b="1" spc="-18">
                <a:solidFill>
                  <a:srgbClr val="D1668E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Grove Primary School Office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6263" y="7490503"/>
            <a:ext cx="4285401" cy="35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916" b="1" spc="-18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admin@grove.redbridge .gov.uk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55381" y="6847980"/>
            <a:ext cx="3454063" cy="35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916" b="1" spc="-18">
                <a:solidFill>
                  <a:srgbClr val="D1668E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Local Authority Admissions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7152" y="7551116"/>
            <a:ext cx="6502493" cy="35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1916" b="1" spc="-18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www.redbridge.gov.uk/schools/school-admissions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8532" y="8666018"/>
            <a:ext cx="10868006" cy="41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2179" b="1" spc="-21">
                <a:solidFill>
                  <a:srgbClr val="D1668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Please reach out with any questions or if you need support. We’re here for you.</a:t>
            </a:r>
          </a:p>
        </p:txBody>
      </p:sp>
      <p:sp>
        <p:nvSpPr>
          <p:cNvPr id="13" name="TextBox 13"/>
          <p:cNvSpPr txBox="1"/>
          <p:nvPr/>
        </p:nvSpPr>
        <p:spPr>
          <a:xfrm rot="-675000">
            <a:off x="11112796" y="3591201"/>
            <a:ext cx="3327648" cy="194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2"/>
              </a:lnSpc>
            </a:pPr>
            <a:r>
              <a:rPr lang="en-US" sz="4803" b="1" spc="-239">
                <a:solidFill>
                  <a:srgbClr val="D1668E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Secondary School Application</a:t>
            </a:r>
          </a:p>
        </p:txBody>
      </p:sp>
      <p:sp>
        <p:nvSpPr>
          <p:cNvPr id="14" name="TextBox 14"/>
          <p:cNvSpPr txBox="1"/>
          <p:nvPr/>
        </p:nvSpPr>
        <p:spPr>
          <a:xfrm rot="-754101">
            <a:off x="11396012" y="5613332"/>
            <a:ext cx="3376086" cy="416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7"/>
              </a:lnSpc>
            </a:pPr>
            <a:r>
              <a:rPr lang="en-US" sz="2311" b="1" spc="-115" dirty="0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September 2026-2027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305" y="3714404"/>
            <a:ext cx="8036719" cy="41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2"/>
              </a:lnSpc>
            </a:pPr>
            <a:r>
              <a:rPr lang="en-US" sz="2188" b="1" spc="-21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Review school options and attend open events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3305" y="4768663"/>
            <a:ext cx="8036719" cy="41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2"/>
              </a:lnSpc>
            </a:pPr>
            <a:r>
              <a:rPr lang="en-US" sz="2188" b="1" spc="-21">
                <a:solidFill>
                  <a:srgbClr val="FAFAFA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Keep track of deadlines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472</Words>
  <Application>Microsoft Office PowerPoint</Application>
  <PresentationFormat>Custom</PresentationFormat>
  <Paragraphs>89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Poppins Heavy</vt:lpstr>
      <vt:lpstr>Poppins Semi-Bold</vt:lpstr>
      <vt:lpstr>Arial</vt:lpstr>
      <vt:lpstr>Poppins Medium</vt:lpstr>
      <vt:lpstr>Poppins Ultra-Bold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Submit your online application by the deadline in March 31st 2026.</dc:title>
  <dc:creator>Nicola Quince</dc:creator>
  <cp:lastModifiedBy>Nicola Quince</cp:lastModifiedBy>
  <cp:revision>2</cp:revision>
  <dcterms:created xsi:type="dcterms:W3CDTF">2006-08-16T00:00:00Z</dcterms:created>
  <dcterms:modified xsi:type="dcterms:W3CDTF">2026-10-05T16:34:18Z</dcterms:modified>
  <dc:identifier>DAHXKLSlJhM</dc:identifier>
</cp:coreProperties>
</file>