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3"/>
  </p:notesMasterIdLst>
  <p:sldIdLst>
    <p:sldId id="256" r:id="rId5"/>
    <p:sldId id="275" r:id="rId6"/>
    <p:sldId id="281" r:id="rId7"/>
    <p:sldId id="282" r:id="rId8"/>
    <p:sldId id="283" r:id="rId9"/>
    <p:sldId id="272" r:id="rId10"/>
    <p:sldId id="284" r:id="rId11"/>
    <p:sldId id="259"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5CDFD8D-EBC9-74DF-263F-0EC409D7D78F}" v="3" dt="2025-09-24T15:14:18.802"/>
    <p1510:client id="{0EC25509-C335-5183-0E52-E6BFFEA72A41}" v="2" dt="2025-09-24T18:46:53.644"/>
    <p1510:client id="{182F148A-2DC6-C9C3-4A46-6E6D501182D3}" v="7" dt="2025-09-24T21:11:17.416"/>
    <p1510:client id="{1F61E39B-80AE-D1D4-B59B-771FD5B197AB}" v="33" dt="2025-09-24T18:50:55.388"/>
    <p1510:client id="{787824AE-CFDC-9FC9-31C2-DB775EBBB0D3}" v="60" dt="2025-09-24T20:09:33.29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1" d="100"/>
          <a:sy n="81" d="100"/>
        </p:scale>
        <p:origin x="1498" y="4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65D0A08-5ECC-4ACC-971F-662D2B934E48}" type="datetimeFigureOut">
              <a:rPr lang="en-GB" smtClean="0"/>
              <a:t>29/09/2026</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74EDAFD-DB68-4E13-836B-F869C6A5C18B}" type="slidenum">
              <a:rPr lang="en-GB" smtClean="0"/>
              <a:t>‹#›</a:t>
            </a:fld>
            <a:endParaRPr lang="en-GB"/>
          </a:p>
        </p:txBody>
      </p:sp>
    </p:spTree>
    <p:extLst>
      <p:ext uri="{BB962C8B-B14F-4D97-AF65-F5344CB8AC3E}">
        <p14:creationId xmlns:p14="http://schemas.microsoft.com/office/powerpoint/2010/main" val="15295828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DA11B4C8-8B14-4731-BE07-1E06F4E15830}" type="slidenum">
              <a:rPr lang="en-GB" altLang="en-US" smtClean="0">
                <a:latin typeface="Arial" charset="0"/>
              </a:rPr>
              <a:pPr/>
              <a:t>2</a:t>
            </a:fld>
            <a:endParaRPr lang="en-GB" altLang="en-US">
              <a:latin typeface="Arial" charset="0"/>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p>
        </p:txBody>
      </p:sp>
    </p:spTree>
    <p:extLst>
      <p:ext uri="{BB962C8B-B14F-4D97-AF65-F5344CB8AC3E}">
        <p14:creationId xmlns:p14="http://schemas.microsoft.com/office/powerpoint/2010/main" val="10665485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DA11B4C8-8B14-4731-BE07-1E06F4E15830}" type="slidenum">
              <a:rPr lang="en-GB" altLang="en-US" smtClean="0">
                <a:latin typeface="Arial" charset="0"/>
              </a:rPr>
              <a:pPr/>
              <a:t>3</a:t>
            </a:fld>
            <a:endParaRPr lang="en-GB" altLang="en-US">
              <a:latin typeface="Arial" charset="0"/>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p>
        </p:txBody>
      </p:sp>
    </p:spTree>
    <p:extLst>
      <p:ext uri="{BB962C8B-B14F-4D97-AF65-F5344CB8AC3E}">
        <p14:creationId xmlns:p14="http://schemas.microsoft.com/office/powerpoint/2010/main" val="35057119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DA11B4C8-8B14-4731-BE07-1E06F4E15830}" type="slidenum">
              <a:rPr lang="en-GB" altLang="en-US" smtClean="0">
                <a:latin typeface="Arial" charset="0"/>
              </a:rPr>
              <a:pPr/>
              <a:t>4</a:t>
            </a:fld>
            <a:endParaRPr lang="en-GB" altLang="en-US">
              <a:latin typeface="Arial" charset="0"/>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p>
        </p:txBody>
      </p:sp>
    </p:spTree>
    <p:extLst>
      <p:ext uri="{BB962C8B-B14F-4D97-AF65-F5344CB8AC3E}">
        <p14:creationId xmlns:p14="http://schemas.microsoft.com/office/powerpoint/2010/main" val="28679216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DA11B4C8-8B14-4731-BE07-1E06F4E15830}" type="slidenum">
              <a:rPr lang="en-GB" altLang="en-US" smtClean="0">
                <a:latin typeface="Arial" charset="0"/>
              </a:rPr>
              <a:pPr/>
              <a:t>5</a:t>
            </a:fld>
            <a:endParaRPr lang="en-GB" altLang="en-US">
              <a:latin typeface="Arial" charset="0"/>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p>
        </p:txBody>
      </p:sp>
    </p:spTree>
    <p:extLst>
      <p:ext uri="{BB962C8B-B14F-4D97-AF65-F5344CB8AC3E}">
        <p14:creationId xmlns:p14="http://schemas.microsoft.com/office/powerpoint/2010/main" val="12448410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DA11B4C8-8B14-4731-BE07-1E06F4E15830}" type="slidenum">
              <a:rPr lang="en-GB" altLang="en-US" smtClean="0">
                <a:latin typeface="Arial" charset="0"/>
              </a:rPr>
              <a:pPr/>
              <a:t>6</a:t>
            </a:fld>
            <a:endParaRPr lang="en-GB" altLang="en-US">
              <a:latin typeface="Arial" charset="0"/>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p>
        </p:txBody>
      </p:sp>
    </p:spTree>
    <p:extLst>
      <p:ext uri="{BB962C8B-B14F-4D97-AF65-F5344CB8AC3E}">
        <p14:creationId xmlns:p14="http://schemas.microsoft.com/office/powerpoint/2010/main" val="19830575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5807A9-DD00-2E70-7E95-9537CB147D23}"/>
            </a:ext>
          </a:extLst>
        </p:cNvPr>
        <p:cNvGrpSpPr/>
        <p:nvPr/>
      </p:nvGrpSpPr>
      <p:grpSpPr>
        <a:xfrm>
          <a:off x="0" y="0"/>
          <a:ext cx="0" cy="0"/>
          <a:chOff x="0" y="0"/>
          <a:chExt cx="0" cy="0"/>
        </a:xfrm>
      </p:grpSpPr>
      <p:sp>
        <p:nvSpPr>
          <p:cNvPr id="15362" name="Rectangle 7">
            <a:extLst>
              <a:ext uri="{FF2B5EF4-FFF2-40B4-BE49-F238E27FC236}">
                <a16:creationId xmlns:a16="http://schemas.microsoft.com/office/drawing/2014/main" id="{3BC1D268-2383-9B0C-F233-A8EA5E66AE8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DA11B4C8-8B14-4731-BE07-1E06F4E15830}" type="slidenum">
              <a:rPr lang="en-GB" altLang="en-US" smtClean="0">
                <a:latin typeface="Arial" charset="0"/>
              </a:rPr>
              <a:pPr/>
              <a:t>7</a:t>
            </a:fld>
            <a:endParaRPr lang="en-GB" altLang="en-US">
              <a:latin typeface="Arial" charset="0"/>
            </a:endParaRPr>
          </a:p>
        </p:txBody>
      </p:sp>
      <p:sp>
        <p:nvSpPr>
          <p:cNvPr id="15363" name="Rectangle 2">
            <a:extLst>
              <a:ext uri="{FF2B5EF4-FFF2-40B4-BE49-F238E27FC236}">
                <a16:creationId xmlns:a16="http://schemas.microsoft.com/office/drawing/2014/main" id="{E4B6EB1A-394B-D50B-7A32-06E39EADD556}"/>
              </a:ext>
            </a:extLst>
          </p:cNvPr>
          <p:cNvSpPr>
            <a:spLocks noGrp="1" noRot="1" noChangeAspect="1" noChangeArrowheads="1" noTextEdit="1"/>
          </p:cNvSpPr>
          <p:nvPr>
            <p:ph type="sldImg"/>
          </p:nvPr>
        </p:nvSpPr>
        <p:spPr>
          <a:ln/>
        </p:spPr>
      </p:sp>
      <p:sp>
        <p:nvSpPr>
          <p:cNvPr id="15364" name="Rectangle 3">
            <a:extLst>
              <a:ext uri="{FF2B5EF4-FFF2-40B4-BE49-F238E27FC236}">
                <a16:creationId xmlns:a16="http://schemas.microsoft.com/office/drawing/2014/main" id="{42751191-0CDE-03DF-F106-60CD0F439AF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p>
        </p:txBody>
      </p:sp>
    </p:spTree>
    <p:extLst>
      <p:ext uri="{BB962C8B-B14F-4D97-AF65-F5344CB8AC3E}">
        <p14:creationId xmlns:p14="http://schemas.microsoft.com/office/powerpoint/2010/main" val="16224306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a:p>
        </p:txBody>
      </p:sp>
    </p:spTree>
    <p:extLst>
      <p:ext uri="{BB962C8B-B14F-4D97-AF65-F5344CB8AC3E}">
        <p14:creationId xmlns:p14="http://schemas.microsoft.com/office/powerpoint/2010/main" val="34215931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D50434B0-56E3-43D5-9026-A9B8970FAA08}" type="datetimeFigureOut">
              <a:rPr lang="en-GB" smtClean="0"/>
              <a:t>29/09/2026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B39FE46-F00C-42ED-A01F-A16342D8DEA6}" type="slidenum">
              <a:rPr lang="en-GB" smtClean="0"/>
              <a:t>‹#›</a:t>
            </a:fld>
            <a:endParaRPr lang="en-GB"/>
          </a:p>
        </p:txBody>
      </p:sp>
    </p:spTree>
    <p:extLst>
      <p:ext uri="{BB962C8B-B14F-4D97-AF65-F5344CB8AC3E}">
        <p14:creationId xmlns:p14="http://schemas.microsoft.com/office/powerpoint/2010/main" val="29550561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D50434B0-56E3-43D5-9026-A9B8970FAA08}" type="datetimeFigureOut">
              <a:rPr lang="en-GB" smtClean="0"/>
              <a:t>29/09/2026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B39FE46-F00C-42ED-A01F-A16342D8DEA6}" type="slidenum">
              <a:rPr lang="en-GB" smtClean="0"/>
              <a:t>‹#›</a:t>
            </a:fld>
            <a:endParaRPr lang="en-GB"/>
          </a:p>
        </p:txBody>
      </p:sp>
    </p:spTree>
    <p:extLst>
      <p:ext uri="{BB962C8B-B14F-4D97-AF65-F5344CB8AC3E}">
        <p14:creationId xmlns:p14="http://schemas.microsoft.com/office/powerpoint/2010/main" val="21155139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50434B0-56E3-43D5-9026-A9B8970FAA08}" type="datetimeFigureOut">
              <a:rPr lang="en-GB" smtClean="0"/>
              <a:t>29/09/2026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B39FE46-F00C-42ED-A01F-A16342D8DEA6}" type="slidenum">
              <a:rPr lang="en-GB" smtClean="0"/>
              <a:t>‹#›</a:t>
            </a:fld>
            <a:endParaRPr lang="en-GB"/>
          </a:p>
        </p:txBody>
      </p:sp>
    </p:spTree>
    <p:extLst>
      <p:ext uri="{BB962C8B-B14F-4D97-AF65-F5344CB8AC3E}">
        <p14:creationId xmlns:p14="http://schemas.microsoft.com/office/powerpoint/2010/main" val="42652511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D50434B0-56E3-43D5-9026-A9B8970FAA08}" type="datetimeFigureOut">
              <a:rPr lang="en-GB" smtClean="0"/>
              <a:t>29/09/2026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B39FE46-F00C-42ED-A01F-A16342D8DEA6}" type="slidenum">
              <a:rPr lang="en-GB" smtClean="0"/>
              <a:t>‹#›</a:t>
            </a:fld>
            <a:endParaRPr lang="en-GB"/>
          </a:p>
        </p:txBody>
      </p:sp>
    </p:spTree>
    <p:extLst>
      <p:ext uri="{BB962C8B-B14F-4D97-AF65-F5344CB8AC3E}">
        <p14:creationId xmlns:p14="http://schemas.microsoft.com/office/powerpoint/2010/main" val="18958828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D50434B0-56E3-43D5-9026-A9B8970FAA08}" type="datetimeFigureOut">
              <a:rPr lang="en-GB" smtClean="0"/>
              <a:t>29/09/2026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B39FE46-F00C-42ED-A01F-A16342D8DEA6}" type="slidenum">
              <a:rPr lang="en-GB" smtClean="0"/>
              <a:t>‹#›</a:t>
            </a:fld>
            <a:endParaRPr lang="en-GB"/>
          </a:p>
        </p:txBody>
      </p:sp>
    </p:spTree>
    <p:extLst>
      <p:ext uri="{BB962C8B-B14F-4D97-AF65-F5344CB8AC3E}">
        <p14:creationId xmlns:p14="http://schemas.microsoft.com/office/powerpoint/2010/main" val="27120552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D50434B0-56E3-43D5-9026-A9B8970FAA08}" type="datetimeFigureOut">
              <a:rPr lang="en-GB" smtClean="0"/>
              <a:t>29/09/2026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B39FE46-F00C-42ED-A01F-A16342D8DEA6}" type="slidenum">
              <a:rPr lang="en-GB" smtClean="0"/>
              <a:t>‹#›</a:t>
            </a:fld>
            <a:endParaRPr lang="en-GB"/>
          </a:p>
        </p:txBody>
      </p:sp>
    </p:spTree>
    <p:extLst>
      <p:ext uri="{BB962C8B-B14F-4D97-AF65-F5344CB8AC3E}">
        <p14:creationId xmlns:p14="http://schemas.microsoft.com/office/powerpoint/2010/main" val="10298705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0434B0-56E3-43D5-9026-A9B8970FAA08}" type="datetimeFigureOut">
              <a:rPr lang="en-GB" smtClean="0"/>
              <a:t>29/09/2026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B39FE46-F00C-42ED-A01F-A16342D8DEA6}" type="slidenum">
              <a:rPr lang="en-GB" smtClean="0"/>
              <a:t>‹#›</a:t>
            </a:fld>
            <a:endParaRPr lang="en-GB"/>
          </a:p>
        </p:txBody>
      </p:sp>
    </p:spTree>
    <p:extLst>
      <p:ext uri="{BB962C8B-B14F-4D97-AF65-F5344CB8AC3E}">
        <p14:creationId xmlns:p14="http://schemas.microsoft.com/office/powerpoint/2010/main" val="28990997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50434B0-56E3-43D5-9026-A9B8970FAA08}" type="datetimeFigureOut">
              <a:rPr lang="en-GB" smtClean="0"/>
              <a:t>29/09/2026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B39FE46-F00C-42ED-A01F-A16342D8DEA6}" type="slidenum">
              <a:rPr lang="en-GB" smtClean="0"/>
              <a:t>‹#›</a:t>
            </a:fld>
            <a:endParaRPr lang="en-GB"/>
          </a:p>
        </p:txBody>
      </p:sp>
    </p:spTree>
    <p:extLst>
      <p:ext uri="{BB962C8B-B14F-4D97-AF65-F5344CB8AC3E}">
        <p14:creationId xmlns:p14="http://schemas.microsoft.com/office/powerpoint/2010/main" val="38684332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50434B0-56E3-43D5-9026-A9B8970FAA08}" type="datetimeFigureOut">
              <a:rPr lang="en-GB" smtClean="0"/>
              <a:t>29/09/2026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B39FE46-F00C-42ED-A01F-A16342D8DEA6}" type="slidenum">
              <a:rPr lang="en-GB" smtClean="0"/>
              <a:t>‹#›</a:t>
            </a:fld>
            <a:endParaRPr lang="en-GB"/>
          </a:p>
        </p:txBody>
      </p:sp>
    </p:spTree>
    <p:extLst>
      <p:ext uri="{BB962C8B-B14F-4D97-AF65-F5344CB8AC3E}">
        <p14:creationId xmlns:p14="http://schemas.microsoft.com/office/powerpoint/2010/main" val="646834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D50434B0-56E3-43D5-9026-A9B8970FAA08}" type="datetimeFigureOut">
              <a:rPr lang="en-GB" smtClean="0"/>
              <a:t>29/09/2026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B39FE46-F00C-42ED-A01F-A16342D8DEA6}" type="slidenum">
              <a:rPr lang="en-GB" smtClean="0"/>
              <a:t>‹#›</a:t>
            </a:fld>
            <a:endParaRPr lang="en-GB"/>
          </a:p>
        </p:txBody>
      </p:sp>
    </p:spTree>
    <p:extLst>
      <p:ext uri="{BB962C8B-B14F-4D97-AF65-F5344CB8AC3E}">
        <p14:creationId xmlns:p14="http://schemas.microsoft.com/office/powerpoint/2010/main" val="16776058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D50434B0-56E3-43D5-9026-A9B8970FAA08}" type="datetimeFigureOut">
              <a:rPr lang="en-GB" smtClean="0"/>
              <a:t>29/09/2026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B39FE46-F00C-42ED-A01F-A16342D8DEA6}" type="slidenum">
              <a:rPr lang="en-GB" smtClean="0"/>
              <a:t>‹#›</a:t>
            </a:fld>
            <a:endParaRPr lang="en-GB"/>
          </a:p>
        </p:txBody>
      </p:sp>
    </p:spTree>
    <p:extLst>
      <p:ext uri="{BB962C8B-B14F-4D97-AF65-F5344CB8AC3E}">
        <p14:creationId xmlns:p14="http://schemas.microsoft.com/office/powerpoint/2010/main" val="1360966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0434B0-56E3-43D5-9026-A9B8970FAA08}" type="datetimeFigureOut">
              <a:rPr lang="en-GB" smtClean="0"/>
              <a:t>29/09/2026</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39FE46-F00C-42ED-A01F-A16342D8DEA6}" type="slidenum">
              <a:rPr lang="en-GB" smtClean="0"/>
              <a:t>‹#›</a:t>
            </a:fld>
            <a:endParaRPr lang="en-GB"/>
          </a:p>
        </p:txBody>
      </p:sp>
    </p:spTree>
    <p:extLst>
      <p:ext uri="{BB962C8B-B14F-4D97-AF65-F5344CB8AC3E}">
        <p14:creationId xmlns:p14="http://schemas.microsoft.com/office/powerpoint/2010/main" val="34730230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4.tmp"/><Relationship Id="rId4" Type="http://schemas.openxmlformats.org/officeDocument/2006/relationships/image" Target="../media/image3.tmp"/></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83568" y="2721114"/>
            <a:ext cx="7992888" cy="523220"/>
          </a:xfrm>
          <a:prstGeom prst="rect">
            <a:avLst/>
          </a:prstGeom>
          <a:noFill/>
        </p:spPr>
        <p:txBody>
          <a:bodyPr wrap="square" rtlCol="0">
            <a:spAutoFit/>
          </a:bodyPr>
          <a:lstStyle/>
          <a:p>
            <a:pPr algn="ctr"/>
            <a:r>
              <a:rPr lang="en-GB" sz="2800" b="1" dirty="0">
                <a:latin typeface="Comic Sans MS" panose="030F0902030302020204" pitchFamily="66" charset="0"/>
                <a:ea typeface="Tahoma" panose="020B0604030504040204" pitchFamily="34" charset="0"/>
                <a:cs typeface="Tahoma" panose="020B0604030504040204" pitchFamily="34" charset="0"/>
              </a:rPr>
              <a:t>Welcome to Year 1 at Grove Primary School </a:t>
            </a:r>
          </a:p>
        </p:txBody>
      </p:sp>
      <p:sp>
        <p:nvSpPr>
          <p:cNvPr id="8" name="TextBox 7"/>
          <p:cNvSpPr txBox="1"/>
          <p:nvPr/>
        </p:nvSpPr>
        <p:spPr>
          <a:xfrm>
            <a:off x="323528" y="3284984"/>
            <a:ext cx="8249940" cy="2985433"/>
          </a:xfrm>
          <a:prstGeom prst="rect">
            <a:avLst/>
          </a:prstGeom>
          <a:noFill/>
        </p:spPr>
        <p:txBody>
          <a:bodyPr wrap="square" lIns="91440" tIns="45720" rIns="91440" bIns="45720" rtlCol="0" anchor="t">
            <a:spAutoFit/>
          </a:bodyPr>
          <a:lstStyle/>
          <a:p>
            <a:r>
              <a:rPr lang="en-GB" sz="2400" b="1" u="sng" dirty="0">
                <a:latin typeface="Comic Sans MS"/>
                <a:ea typeface="Tahoma"/>
                <a:cs typeface="Tahoma"/>
              </a:rPr>
              <a:t>Outline for this Power Point:</a:t>
            </a:r>
          </a:p>
          <a:p>
            <a:pPr marL="342900" indent="-342900">
              <a:buFont typeface="Arial" panose="020B0604020202020204" pitchFamily="34" charset="0"/>
              <a:buChar char="•"/>
            </a:pPr>
            <a:r>
              <a:rPr lang="en-GB" sz="2000" dirty="0">
                <a:latin typeface="Comic Sans MS"/>
                <a:ea typeface="Tahoma"/>
                <a:cs typeface="Tahoma"/>
              </a:rPr>
              <a:t>Topic for Autumn: Childhood (History)</a:t>
            </a:r>
          </a:p>
          <a:p>
            <a:pPr marL="342900" indent="-342900">
              <a:buFont typeface="Arial" panose="020B0604020202020204" pitchFamily="34" charset="0"/>
              <a:buChar char="•"/>
            </a:pPr>
            <a:r>
              <a:rPr lang="en-GB" sz="2000" dirty="0">
                <a:latin typeface="Comic Sans MS"/>
                <a:ea typeface="Tahoma"/>
                <a:cs typeface="Tahoma"/>
              </a:rPr>
              <a:t>Topic for Spring: Bright Lights and Big City (Geography)</a:t>
            </a:r>
          </a:p>
          <a:p>
            <a:pPr marL="342900" indent="-342900">
              <a:buFont typeface="Arial" panose="020B0604020202020204" pitchFamily="34" charset="0"/>
              <a:buChar char="•"/>
            </a:pPr>
            <a:r>
              <a:rPr lang="en-GB" sz="2000" dirty="0">
                <a:latin typeface="Comic Sans MS"/>
                <a:ea typeface="Tahoma"/>
                <a:cs typeface="Tahoma"/>
              </a:rPr>
              <a:t>Topic for Summer: School Days (History)</a:t>
            </a:r>
          </a:p>
          <a:p>
            <a:pPr marL="342900" indent="-342900">
              <a:buFont typeface="Arial" panose="020B0604020202020204" pitchFamily="34" charset="0"/>
              <a:buChar char="•"/>
            </a:pPr>
            <a:r>
              <a:rPr lang="en-GB" sz="2000" dirty="0">
                <a:latin typeface="Comic Sans MS"/>
                <a:ea typeface="Tahoma"/>
                <a:cs typeface="Tahoma"/>
              </a:rPr>
              <a:t>Trips for the year</a:t>
            </a:r>
          </a:p>
          <a:p>
            <a:pPr marL="342900" indent="-342900">
              <a:buFont typeface="Arial" panose="020B0604020202020204" pitchFamily="34" charset="0"/>
              <a:buChar char="•"/>
            </a:pPr>
            <a:r>
              <a:rPr lang="en-GB" sz="2000" dirty="0">
                <a:latin typeface="Comic Sans MS"/>
                <a:ea typeface="Tahoma"/>
                <a:cs typeface="Tahoma"/>
              </a:rPr>
              <a:t>Year group expectations- homework, reading and spellings.</a:t>
            </a:r>
          </a:p>
          <a:p>
            <a:pPr marL="342900" indent="-342900">
              <a:buFont typeface="Arial" panose="020B0604020202020204" pitchFamily="34" charset="0"/>
              <a:buChar char="•"/>
            </a:pPr>
            <a:r>
              <a:rPr lang="en-GB" sz="2000" dirty="0">
                <a:latin typeface="Comic Sans MS"/>
                <a:ea typeface="Tahoma"/>
                <a:cs typeface="Tahoma"/>
              </a:rPr>
              <a:t>Phonics</a:t>
            </a:r>
          </a:p>
          <a:p>
            <a:pPr marL="342900" indent="-342900">
              <a:buFont typeface="Arial" panose="020B0604020202020204" pitchFamily="34" charset="0"/>
              <a:buChar char="•"/>
            </a:pPr>
            <a:r>
              <a:rPr lang="en-GB" sz="2000" dirty="0">
                <a:latin typeface="Comic Sans MS" panose="030F0902030302020204" pitchFamily="66" charset="0"/>
                <a:ea typeface="Tahoma" panose="020B0604030504040204" pitchFamily="34" charset="0"/>
                <a:cs typeface="Tahoma" panose="020B0604030504040204" pitchFamily="34" charset="0"/>
              </a:rPr>
              <a:t>Reminders</a:t>
            </a:r>
          </a:p>
          <a:p>
            <a:endParaRPr lang="en-GB" sz="2400" u="sng" dirty="0">
              <a:latin typeface="Tahoma" panose="020B0604030504040204" pitchFamily="34" charset="0"/>
              <a:ea typeface="Tahoma" panose="020B0604030504040204" pitchFamily="34" charset="0"/>
              <a:cs typeface="Tahoma" panose="020B0604030504040204" pitchFamily="34" charset="0"/>
            </a:endParaRPr>
          </a:p>
        </p:txBody>
      </p:sp>
      <p:pic>
        <p:nvPicPr>
          <p:cNvPr id="5" name="Picture 4" descr="A cartoon of kids holding hands and walking&#10;&#10;Description automatically generated">
            <a:extLst>
              <a:ext uri="{FF2B5EF4-FFF2-40B4-BE49-F238E27FC236}">
                <a16:creationId xmlns:a16="http://schemas.microsoft.com/office/drawing/2014/main" id="{FE196419-1BA4-15AE-6781-CFD116A9894E}"/>
              </a:ext>
            </a:extLst>
          </p:cNvPr>
          <p:cNvPicPr>
            <a:picLocks noChangeAspect="1"/>
          </p:cNvPicPr>
          <p:nvPr/>
        </p:nvPicPr>
        <p:blipFill>
          <a:blip r:embed="rId2">
            <a:extLst>
              <a:ext uri="{28A0092B-C50C-407E-A947-70E740481C1C}">
                <a14:useLocalDpi xmlns:a14="http://schemas.microsoft.com/office/drawing/2010/main" val="0"/>
              </a:ext>
            </a:extLst>
          </a:blip>
          <a:srcRect l="3815" t="13763" r="3815" b="5237"/>
          <a:stretch/>
        </p:blipFill>
        <p:spPr>
          <a:xfrm>
            <a:off x="1187623" y="21684"/>
            <a:ext cx="6768752" cy="2736304"/>
          </a:xfrm>
          <a:prstGeom prst="rect">
            <a:avLst/>
          </a:prstGeom>
        </p:spPr>
      </p:pic>
    </p:spTree>
    <p:extLst>
      <p:ext uri="{BB962C8B-B14F-4D97-AF65-F5344CB8AC3E}">
        <p14:creationId xmlns:p14="http://schemas.microsoft.com/office/powerpoint/2010/main" val="9686007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2166543" y="155791"/>
            <a:ext cx="4536504" cy="706090"/>
          </a:xfrm>
          <a:noFill/>
          <a:ln>
            <a:noFill/>
          </a:ln>
        </p:spPr>
        <p:txBody>
          <a:bodyPr rtlCol="0">
            <a:normAutofit fontScale="90000"/>
          </a:bodyPr>
          <a:lstStyle/>
          <a:p>
            <a:pPr eaLnBrk="1" fontAlgn="auto" hangingPunct="1">
              <a:spcAft>
                <a:spcPts val="0"/>
              </a:spcAft>
              <a:defRPr/>
            </a:pPr>
            <a:r>
              <a:rPr lang="en-GB" sz="2700" b="1" u="sng">
                <a:latin typeface="Tahoma" panose="020B0604030504040204" pitchFamily="34" charset="0"/>
                <a:ea typeface="Tahoma" panose="020B0604030504040204" pitchFamily="34" charset="0"/>
                <a:cs typeface="Tahoma" panose="020B0604030504040204" pitchFamily="34" charset="0"/>
              </a:rPr>
              <a:t>Topic for the term- Autumn </a:t>
            </a:r>
            <a:br>
              <a:rPr lang="en-GB" sz="3200" b="1" u="sng">
                <a:latin typeface="Tahoma" panose="020B0604030504040204" pitchFamily="34" charset="0"/>
                <a:ea typeface="Tahoma" panose="020B0604030504040204" pitchFamily="34" charset="0"/>
                <a:cs typeface="Tahoma" panose="020B0604030504040204" pitchFamily="34" charset="0"/>
              </a:rPr>
            </a:br>
            <a:endParaRPr lang="en-US" sz="3200" b="1" u="sng">
              <a:latin typeface="Tahoma" panose="020B0604030504040204" pitchFamily="34" charset="0"/>
              <a:ea typeface="Tahoma" panose="020B0604030504040204" pitchFamily="34" charset="0"/>
              <a:cs typeface="Tahoma" panose="020B0604030504040204" pitchFamily="34" charset="0"/>
            </a:endParaRPr>
          </a:p>
        </p:txBody>
      </p:sp>
      <p:sp>
        <p:nvSpPr>
          <p:cNvPr id="2" name="TextBox 1"/>
          <p:cNvSpPr txBox="1"/>
          <p:nvPr/>
        </p:nvSpPr>
        <p:spPr>
          <a:xfrm>
            <a:off x="3001676" y="615827"/>
            <a:ext cx="2892153" cy="2000548"/>
          </a:xfrm>
          <a:prstGeom prst="rect">
            <a:avLst/>
          </a:prstGeom>
          <a:solidFill>
            <a:srgbClr val="FFFF00"/>
          </a:solidFill>
          <a:ln w="38100">
            <a:solidFill>
              <a:schemeClr val="tx1"/>
            </a:solidFill>
          </a:ln>
        </p:spPr>
        <p:txBody>
          <a:bodyPr wrap="square" rtlCol="0">
            <a:spAutoFit/>
          </a:bodyPr>
          <a:lstStyle/>
          <a:p>
            <a:pPr algn="ctr"/>
            <a:r>
              <a:rPr lang="en-GB" sz="2000"/>
              <a:t>Main Project:</a:t>
            </a:r>
          </a:p>
          <a:p>
            <a:pPr algn="ctr"/>
            <a:r>
              <a:rPr lang="en-GB" sz="2000" b="1"/>
              <a:t>Childhood</a:t>
            </a:r>
          </a:p>
          <a:p>
            <a:pPr algn="ctr"/>
            <a:r>
              <a:rPr lang="en-GB" sz="2000" b="1"/>
              <a:t>(History)</a:t>
            </a:r>
          </a:p>
          <a:p>
            <a:pPr marL="342900" indent="-342900" algn="ctr">
              <a:buFontTx/>
              <a:buChar char="-"/>
            </a:pPr>
            <a:r>
              <a:rPr lang="en-GB" sz="1600"/>
              <a:t>Learn about the stages in our everyday lives.</a:t>
            </a:r>
          </a:p>
          <a:p>
            <a:pPr marL="342900" indent="-342900" algn="ctr">
              <a:buFontTx/>
              <a:buChar char="-"/>
            </a:pPr>
            <a:r>
              <a:rPr lang="en-GB" sz="1600"/>
              <a:t>Compare the families today to the 1950s using artefacts.</a:t>
            </a:r>
          </a:p>
        </p:txBody>
      </p:sp>
      <p:sp>
        <p:nvSpPr>
          <p:cNvPr id="6" name="TextBox 5"/>
          <p:cNvSpPr txBox="1"/>
          <p:nvPr/>
        </p:nvSpPr>
        <p:spPr>
          <a:xfrm>
            <a:off x="154776" y="1437744"/>
            <a:ext cx="2724231" cy="1631216"/>
          </a:xfrm>
          <a:prstGeom prst="rect">
            <a:avLst/>
          </a:prstGeom>
          <a:solidFill>
            <a:srgbClr val="92D050"/>
          </a:solidFill>
          <a:ln w="38100">
            <a:solidFill>
              <a:schemeClr val="tx1"/>
            </a:solidFill>
          </a:ln>
        </p:spPr>
        <p:txBody>
          <a:bodyPr wrap="square" rtlCol="0">
            <a:spAutoFit/>
          </a:bodyPr>
          <a:lstStyle/>
          <a:p>
            <a:pPr algn="ctr"/>
            <a:r>
              <a:rPr lang="en-GB" b="1" u="sng"/>
              <a:t>English </a:t>
            </a:r>
          </a:p>
          <a:p>
            <a:pPr algn="ctr"/>
            <a:r>
              <a:rPr lang="en-GB"/>
              <a:t>-</a:t>
            </a:r>
            <a:r>
              <a:rPr lang="en-GB" sz="1600"/>
              <a:t>Create simple sentences</a:t>
            </a:r>
          </a:p>
          <a:p>
            <a:pPr marL="285750" indent="-285750" algn="ctr">
              <a:buFontTx/>
              <a:buChar char="-"/>
            </a:pPr>
            <a:r>
              <a:rPr lang="en-GB" sz="1600"/>
              <a:t>Use past tense</a:t>
            </a:r>
          </a:p>
          <a:p>
            <a:pPr marL="285750" indent="-285750" algn="ctr">
              <a:buFontTx/>
              <a:buChar char="-"/>
            </a:pPr>
            <a:r>
              <a:rPr lang="en-GB" sz="1600"/>
              <a:t>- Chronological order. </a:t>
            </a:r>
          </a:p>
          <a:p>
            <a:pPr marL="285750" indent="-285750" algn="ctr">
              <a:buFontTx/>
              <a:buChar char="-"/>
            </a:pPr>
            <a:r>
              <a:rPr lang="en-GB" sz="1600"/>
              <a:t>- Letter Formations</a:t>
            </a:r>
          </a:p>
          <a:p>
            <a:pPr algn="ctr"/>
            <a:r>
              <a:rPr lang="en-GB" sz="1600"/>
              <a:t>-Time adverbials.</a:t>
            </a:r>
          </a:p>
        </p:txBody>
      </p:sp>
      <p:sp>
        <p:nvSpPr>
          <p:cNvPr id="14" name="TextBox 13"/>
          <p:cNvSpPr txBox="1"/>
          <p:nvPr/>
        </p:nvSpPr>
        <p:spPr>
          <a:xfrm>
            <a:off x="3001676" y="2730302"/>
            <a:ext cx="2892153" cy="1474744"/>
          </a:xfrm>
          <a:prstGeom prst="rect">
            <a:avLst/>
          </a:prstGeom>
          <a:solidFill>
            <a:schemeClr val="accent3"/>
          </a:solidFill>
          <a:ln w="38100">
            <a:solidFill>
              <a:schemeClr val="tx1"/>
            </a:solidFill>
          </a:ln>
        </p:spPr>
        <p:txBody>
          <a:bodyPr wrap="square" rtlCol="0">
            <a:spAutoFit/>
          </a:bodyPr>
          <a:lstStyle/>
          <a:p>
            <a:pPr algn="ctr"/>
            <a:r>
              <a:rPr lang="en-GB" sz="1600" b="1" u="sng"/>
              <a:t>Maths</a:t>
            </a:r>
          </a:p>
          <a:p>
            <a:pPr algn="ctr"/>
            <a:r>
              <a:rPr lang="en-GB"/>
              <a:t>-</a:t>
            </a:r>
            <a:r>
              <a:rPr lang="en-GB" sz="1600"/>
              <a:t>Place Value </a:t>
            </a:r>
          </a:p>
          <a:p>
            <a:pPr algn="ctr"/>
            <a:r>
              <a:rPr lang="en-GB" sz="1600"/>
              <a:t>-Addition and Subtraction</a:t>
            </a:r>
          </a:p>
          <a:p>
            <a:pPr algn="ctr"/>
            <a:r>
              <a:rPr lang="en-GB" sz="1600"/>
              <a:t>-Shape</a:t>
            </a:r>
          </a:p>
        </p:txBody>
      </p:sp>
      <p:sp>
        <p:nvSpPr>
          <p:cNvPr id="15" name="TextBox 14"/>
          <p:cNvSpPr txBox="1"/>
          <p:nvPr/>
        </p:nvSpPr>
        <p:spPr>
          <a:xfrm>
            <a:off x="154776" y="3277911"/>
            <a:ext cx="2724231" cy="3447098"/>
          </a:xfrm>
          <a:prstGeom prst="rect">
            <a:avLst/>
          </a:prstGeom>
          <a:solidFill>
            <a:srgbClr val="92D050"/>
          </a:solidFill>
          <a:ln w="38100">
            <a:solidFill>
              <a:schemeClr val="tx1"/>
            </a:solidFill>
          </a:ln>
        </p:spPr>
        <p:txBody>
          <a:bodyPr wrap="square" rtlCol="0">
            <a:spAutoFit/>
          </a:bodyPr>
          <a:lstStyle/>
          <a:p>
            <a:pPr algn="ctr"/>
            <a:r>
              <a:rPr lang="en-GB" b="1" u="sng"/>
              <a:t>Science –Everyday Materials</a:t>
            </a:r>
          </a:p>
          <a:p>
            <a:pPr algn="ctr"/>
            <a:r>
              <a:rPr lang="en-GB"/>
              <a:t>-</a:t>
            </a:r>
            <a:r>
              <a:rPr lang="en-GB" sz="1600"/>
              <a:t>Naming different types of everyday materials. </a:t>
            </a:r>
          </a:p>
          <a:p>
            <a:pPr algn="ctr"/>
            <a:r>
              <a:rPr lang="en-GB" sz="1600"/>
              <a:t>-Understanding the properties of everyday materials.</a:t>
            </a:r>
          </a:p>
          <a:p>
            <a:pPr algn="ctr"/>
            <a:r>
              <a:rPr lang="en-GB" sz="1600" b="1" u="sng"/>
              <a:t>Science –Human Senses</a:t>
            </a:r>
          </a:p>
          <a:p>
            <a:pPr algn="ctr"/>
            <a:r>
              <a:rPr lang="en-GB" sz="1600"/>
              <a:t>-Name body parts</a:t>
            </a:r>
          </a:p>
          <a:p>
            <a:pPr algn="ctr"/>
            <a:r>
              <a:rPr lang="en-GB" sz="1600"/>
              <a:t>-Recognise common structures between humans and animals.</a:t>
            </a:r>
          </a:p>
          <a:p>
            <a:pPr algn="ctr"/>
            <a:r>
              <a:rPr lang="en-GB" sz="1600"/>
              <a:t>-Learn the body parts related to our senses. </a:t>
            </a:r>
          </a:p>
        </p:txBody>
      </p:sp>
      <p:sp>
        <p:nvSpPr>
          <p:cNvPr id="16" name="TextBox 15"/>
          <p:cNvSpPr txBox="1"/>
          <p:nvPr/>
        </p:nvSpPr>
        <p:spPr>
          <a:xfrm>
            <a:off x="6036352" y="1933089"/>
            <a:ext cx="2929676" cy="2215991"/>
          </a:xfrm>
          <a:prstGeom prst="rect">
            <a:avLst/>
          </a:prstGeom>
          <a:solidFill>
            <a:srgbClr val="92D050"/>
          </a:solidFill>
          <a:ln w="38100">
            <a:solidFill>
              <a:schemeClr val="tx1"/>
            </a:solidFill>
          </a:ln>
        </p:spPr>
        <p:txBody>
          <a:bodyPr wrap="square" rtlCol="0">
            <a:spAutoFit/>
          </a:bodyPr>
          <a:lstStyle/>
          <a:p>
            <a:pPr algn="ctr"/>
            <a:r>
              <a:rPr lang="en-GB" b="1" u="sng"/>
              <a:t>Art and Design- Mix it</a:t>
            </a:r>
          </a:p>
          <a:p>
            <a:pPr algn="ctr"/>
            <a:endParaRPr lang="en-GB" sz="2000"/>
          </a:p>
          <a:p>
            <a:pPr algn="ctr"/>
            <a:r>
              <a:rPr lang="en-GB" sz="2000"/>
              <a:t>-</a:t>
            </a:r>
            <a:r>
              <a:rPr lang="en-GB" sz="1600"/>
              <a:t>Understanding primary and secondary colours.</a:t>
            </a:r>
          </a:p>
          <a:p>
            <a:pPr algn="ctr"/>
            <a:r>
              <a:rPr lang="en-GB" sz="1600"/>
              <a:t>-Learning different techniques to colour mix.</a:t>
            </a:r>
          </a:p>
          <a:p>
            <a:pPr algn="ctr"/>
            <a:endParaRPr lang="en-GB" sz="1400"/>
          </a:p>
          <a:p>
            <a:pPr algn="ctr"/>
            <a:endParaRPr lang="en-GB" sz="1600"/>
          </a:p>
        </p:txBody>
      </p:sp>
      <p:sp>
        <p:nvSpPr>
          <p:cNvPr id="17" name="TextBox 16"/>
          <p:cNvSpPr txBox="1"/>
          <p:nvPr/>
        </p:nvSpPr>
        <p:spPr>
          <a:xfrm>
            <a:off x="3023203" y="4371488"/>
            <a:ext cx="2870626" cy="2369880"/>
          </a:xfrm>
          <a:prstGeom prst="rect">
            <a:avLst/>
          </a:prstGeom>
          <a:solidFill>
            <a:srgbClr val="92D050"/>
          </a:solidFill>
          <a:ln w="38100">
            <a:solidFill>
              <a:schemeClr val="tx1"/>
            </a:solidFill>
          </a:ln>
        </p:spPr>
        <p:txBody>
          <a:bodyPr wrap="square" rtlCol="0">
            <a:spAutoFit/>
          </a:bodyPr>
          <a:lstStyle/>
          <a:p>
            <a:pPr algn="ctr"/>
            <a:r>
              <a:rPr lang="en-GB" b="1" u="sng"/>
              <a:t>Design and Technology</a:t>
            </a:r>
          </a:p>
          <a:p>
            <a:pPr algn="ctr"/>
            <a:r>
              <a:rPr lang="en-GB" b="1" u="sng"/>
              <a:t>Shade and Shelter</a:t>
            </a:r>
          </a:p>
          <a:p>
            <a:pPr algn="ctr"/>
            <a:r>
              <a:rPr lang="en-GB" sz="1600"/>
              <a:t>-Locate different shelters on the school grounds. </a:t>
            </a:r>
          </a:p>
          <a:p>
            <a:pPr algn="ctr"/>
            <a:r>
              <a:rPr lang="en-GB" sz="1600"/>
              <a:t>-Discuss the materials of the shelters and why they are fit for purpose.</a:t>
            </a:r>
          </a:p>
          <a:p>
            <a:pPr algn="ctr"/>
            <a:r>
              <a:rPr lang="en-GB" sz="1600"/>
              <a:t>-Design and create our own model shelters. </a:t>
            </a:r>
          </a:p>
        </p:txBody>
      </p:sp>
      <p:sp>
        <p:nvSpPr>
          <p:cNvPr id="18" name="TextBox 17"/>
          <p:cNvSpPr txBox="1"/>
          <p:nvPr/>
        </p:nvSpPr>
        <p:spPr>
          <a:xfrm>
            <a:off x="6040875" y="4334413"/>
            <a:ext cx="2919091" cy="2400657"/>
          </a:xfrm>
          <a:prstGeom prst="rect">
            <a:avLst/>
          </a:prstGeom>
          <a:solidFill>
            <a:srgbClr val="92D050"/>
          </a:solidFill>
          <a:ln w="38100">
            <a:solidFill>
              <a:schemeClr val="tx1"/>
            </a:solidFill>
          </a:ln>
        </p:spPr>
        <p:txBody>
          <a:bodyPr wrap="square" rtlCol="0">
            <a:spAutoFit/>
          </a:bodyPr>
          <a:lstStyle/>
          <a:p>
            <a:pPr algn="ctr"/>
            <a:r>
              <a:rPr lang="en-GB" b="1" u="sng"/>
              <a:t>Geography-Our Wonderful World</a:t>
            </a:r>
          </a:p>
          <a:p>
            <a:pPr algn="ctr"/>
            <a:r>
              <a:rPr lang="en-GB"/>
              <a:t>-</a:t>
            </a:r>
            <a:r>
              <a:rPr lang="en-GB" sz="1600"/>
              <a:t>What is Geography?</a:t>
            </a:r>
          </a:p>
          <a:p>
            <a:pPr algn="ctr"/>
            <a:r>
              <a:rPr lang="en-GB" sz="1600"/>
              <a:t>-Understanding maps and how we can use them to locate different places.</a:t>
            </a:r>
          </a:p>
          <a:p>
            <a:pPr algn="ctr"/>
            <a:r>
              <a:rPr lang="en-GB" sz="1600"/>
              <a:t>-Use directional language and compass points to navigate around the map. </a:t>
            </a:r>
          </a:p>
        </p:txBody>
      </p:sp>
      <p:sp>
        <p:nvSpPr>
          <p:cNvPr id="19" name="TextBox 18"/>
          <p:cNvSpPr txBox="1"/>
          <p:nvPr/>
        </p:nvSpPr>
        <p:spPr>
          <a:xfrm>
            <a:off x="6010436" y="615827"/>
            <a:ext cx="2943468" cy="1169551"/>
          </a:xfrm>
          <a:prstGeom prst="rect">
            <a:avLst/>
          </a:prstGeom>
          <a:solidFill>
            <a:srgbClr val="92D050"/>
          </a:solidFill>
          <a:ln w="38100">
            <a:solidFill>
              <a:schemeClr val="tx1"/>
            </a:solidFill>
          </a:ln>
        </p:spPr>
        <p:txBody>
          <a:bodyPr wrap="square" rtlCol="0">
            <a:spAutoFit/>
          </a:bodyPr>
          <a:lstStyle/>
          <a:p>
            <a:pPr algn="ctr"/>
            <a:r>
              <a:rPr lang="en-GB" b="1" u="sng"/>
              <a:t>R.E</a:t>
            </a:r>
          </a:p>
          <a:p>
            <a:pPr algn="ctr"/>
            <a:r>
              <a:rPr lang="en-GB"/>
              <a:t>-</a:t>
            </a:r>
            <a:r>
              <a:rPr lang="en-GB" sz="1600"/>
              <a:t>Creation stories and festivals.</a:t>
            </a:r>
          </a:p>
          <a:p>
            <a:pPr algn="ctr"/>
            <a:r>
              <a:rPr lang="en-GB" b="1" u="sng"/>
              <a:t>Computing</a:t>
            </a:r>
          </a:p>
          <a:p>
            <a:pPr algn="ctr"/>
            <a:r>
              <a:rPr lang="en-GB" sz="1600"/>
              <a:t>-Coding  </a:t>
            </a:r>
          </a:p>
        </p:txBody>
      </p:sp>
      <p:sp>
        <p:nvSpPr>
          <p:cNvPr id="20" name="TextBox 19"/>
          <p:cNvSpPr txBox="1"/>
          <p:nvPr/>
        </p:nvSpPr>
        <p:spPr>
          <a:xfrm>
            <a:off x="184034" y="620688"/>
            <a:ext cx="2675119" cy="646331"/>
          </a:xfrm>
          <a:prstGeom prst="rect">
            <a:avLst/>
          </a:prstGeom>
          <a:solidFill>
            <a:srgbClr val="92D050"/>
          </a:solidFill>
          <a:ln w="38100">
            <a:solidFill>
              <a:schemeClr val="tx1"/>
            </a:solidFill>
          </a:ln>
        </p:spPr>
        <p:txBody>
          <a:bodyPr wrap="square" rtlCol="0">
            <a:spAutoFit/>
          </a:bodyPr>
          <a:lstStyle/>
          <a:p>
            <a:pPr algn="ctr"/>
            <a:r>
              <a:rPr lang="en-GB" b="1" u="sng"/>
              <a:t>P.E</a:t>
            </a:r>
          </a:p>
          <a:p>
            <a:pPr algn="ctr"/>
            <a:r>
              <a:rPr lang="en-GB"/>
              <a:t>-</a:t>
            </a:r>
            <a:r>
              <a:rPr lang="en-GB" sz="1600"/>
              <a:t>Gymnastics</a:t>
            </a:r>
          </a:p>
        </p:txBody>
      </p:sp>
    </p:spTree>
    <p:extLst>
      <p:ext uri="{BB962C8B-B14F-4D97-AF65-F5344CB8AC3E}">
        <p14:creationId xmlns:p14="http://schemas.microsoft.com/office/powerpoint/2010/main" val="30407798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323528" y="274638"/>
            <a:ext cx="8363272" cy="706090"/>
          </a:xfrm>
          <a:noFill/>
          <a:ln>
            <a:noFill/>
          </a:ln>
        </p:spPr>
        <p:txBody>
          <a:bodyPr rtlCol="0">
            <a:normAutofit fontScale="90000"/>
          </a:bodyPr>
          <a:lstStyle/>
          <a:p>
            <a:pPr eaLnBrk="1" fontAlgn="auto" hangingPunct="1">
              <a:spcAft>
                <a:spcPts val="0"/>
              </a:spcAft>
              <a:defRPr/>
            </a:pPr>
            <a:r>
              <a:rPr lang="en-GB" sz="3200" b="1" u="sng">
                <a:latin typeface="Tahoma" panose="020B0604030504040204" pitchFamily="34" charset="0"/>
                <a:ea typeface="Tahoma" panose="020B0604030504040204" pitchFamily="34" charset="0"/>
                <a:cs typeface="Tahoma" panose="020B0604030504040204" pitchFamily="34" charset="0"/>
              </a:rPr>
              <a:t>Topic for the term- Spring </a:t>
            </a:r>
            <a:br>
              <a:rPr lang="en-GB" sz="3200" b="1" u="sng">
                <a:latin typeface="Tahoma" panose="020B0604030504040204" pitchFamily="34" charset="0"/>
                <a:ea typeface="Tahoma" panose="020B0604030504040204" pitchFamily="34" charset="0"/>
                <a:cs typeface="Tahoma" panose="020B0604030504040204" pitchFamily="34" charset="0"/>
              </a:rPr>
            </a:br>
            <a:endParaRPr lang="en-US" sz="3200" b="1" u="sng">
              <a:latin typeface="Tahoma" panose="020B0604030504040204" pitchFamily="34" charset="0"/>
              <a:ea typeface="Tahoma" panose="020B0604030504040204" pitchFamily="34" charset="0"/>
              <a:cs typeface="Tahoma" panose="020B0604030504040204" pitchFamily="34" charset="0"/>
            </a:endParaRPr>
          </a:p>
        </p:txBody>
      </p:sp>
      <p:sp>
        <p:nvSpPr>
          <p:cNvPr id="2" name="TextBox 1"/>
          <p:cNvSpPr txBox="1"/>
          <p:nvPr/>
        </p:nvSpPr>
        <p:spPr>
          <a:xfrm>
            <a:off x="3070889" y="734658"/>
            <a:ext cx="2892153" cy="3293209"/>
          </a:xfrm>
          <a:prstGeom prst="rect">
            <a:avLst/>
          </a:prstGeom>
          <a:solidFill>
            <a:srgbClr val="FFFF00"/>
          </a:solidFill>
          <a:ln w="38100">
            <a:solidFill>
              <a:schemeClr val="tx1"/>
            </a:solidFill>
          </a:ln>
        </p:spPr>
        <p:txBody>
          <a:bodyPr wrap="square" rtlCol="0">
            <a:spAutoFit/>
          </a:bodyPr>
          <a:lstStyle/>
          <a:p>
            <a:pPr algn="ctr"/>
            <a:r>
              <a:rPr lang="en-GB" sz="2400"/>
              <a:t>Main Project:</a:t>
            </a:r>
          </a:p>
          <a:p>
            <a:pPr algn="ctr"/>
            <a:r>
              <a:rPr lang="en-GB" sz="2400" b="1"/>
              <a:t>Bright Lights, Big City</a:t>
            </a:r>
          </a:p>
          <a:p>
            <a:pPr algn="ctr"/>
            <a:r>
              <a:rPr lang="en-GB" sz="2400" b="1"/>
              <a:t>(Geography)</a:t>
            </a:r>
          </a:p>
          <a:p>
            <a:pPr algn="ctr"/>
            <a:r>
              <a:rPr lang="en-GB" sz="2400" b="1"/>
              <a:t>-</a:t>
            </a:r>
            <a:r>
              <a:rPr lang="en-GB" sz="1600"/>
              <a:t>Physical and human characteristics of the UK. </a:t>
            </a:r>
          </a:p>
          <a:p>
            <a:pPr algn="ctr"/>
            <a:r>
              <a:rPr lang="en-GB" sz="1600"/>
              <a:t>-Learning about London landmarks and their features.</a:t>
            </a:r>
          </a:p>
          <a:p>
            <a:pPr algn="ctr"/>
            <a:r>
              <a:rPr lang="en-GB" sz="1600"/>
              <a:t>-Weather in London </a:t>
            </a:r>
          </a:p>
          <a:p>
            <a:pPr algn="ctr"/>
            <a:r>
              <a:rPr lang="en-GB" sz="1600"/>
              <a:t>-Comparing capital cities</a:t>
            </a:r>
          </a:p>
          <a:p>
            <a:pPr algn="ctr"/>
            <a:r>
              <a:rPr lang="en-GB" sz="1600"/>
              <a:t>-Learning about the Great Fire of London. </a:t>
            </a:r>
          </a:p>
        </p:txBody>
      </p:sp>
      <p:sp>
        <p:nvSpPr>
          <p:cNvPr id="6" name="TextBox 5"/>
          <p:cNvSpPr txBox="1"/>
          <p:nvPr/>
        </p:nvSpPr>
        <p:spPr>
          <a:xfrm>
            <a:off x="179512" y="709532"/>
            <a:ext cx="2724231" cy="1384995"/>
          </a:xfrm>
          <a:prstGeom prst="rect">
            <a:avLst/>
          </a:prstGeom>
          <a:solidFill>
            <a:srgbClr val="FFC000"/>
          </a:solidFill>
          <a:ln w="38100">
            <a:solidFill>
              <a:schemeClr val="tx1"/>
            </a:solidFill>
          </a:ln>
        </p:spPr>
        <p:txBody>
          <a:bodyPr wrap="square" rtlCol="0">
            <a:spAutoFit/>
          </a:bodyPr>
          <a:lstStyle/>
          <a:p>
            <a:pPr algn="ctr"/>
            <a:r>
              <a:rPr lang="en-GB" b="1" u="sng"/>
              <a:t>English</a:t>
            </a:r>
          </a:p>
          <a:p>
            <a:pPr algn="ctr"/>
            <a:r>
              <a:rPr lang="en-GB"/>
              <a:t>-</a:t>
            </a:r>
            <a:r>
              <a:rPr lang="en-GB" sz="1600"/>
              <a:t>-Recounts</a:t>
            </a:r>
          </a:p>
          <a:p>
            <a:pPr algn="ctr"/>
            <a:r>
              <a:rPr lang="en-GB" sz="1600"/>
              <a:t>-Capital letters and full stops. And to join two words</a:t>
            </a:r>
          </a:p>
          <a:p>
            <a:pPr algn="ctr"/>
            <a:r>
              <a:rPr lang="en-GB" sz="1600"/>
              <a:t>-Conjunctions</a:t>
            </a:r>
          </a:p>
        </p:txBody>
      </p:sp>
      <p:sp>
        <p:nvSpPr>
          <p:cNvPr id="14" name="TextBox 13"/>
          <p:cNvSpPr txBox="1"/>
          <p:nvPr/>
        </p:nvSpPr>
        <p:spPr>
          <a:xfrm>
            <a:off x="216257" y="5046583"/>
            <a:ext cx="2743736" cy="1384995"/>
          </a:xfrm>
          <a:prstGeom prst="rect">
            <a:avLst/>
          </a:prstGeom>
          <a:solidFill>
            <a:srgbClr val="FFC000"/>
          </a:solidFill>
          <a:ln w="38100">
            <a:solidFill>
              <a:schemeClr val="tx1"/>
            </a:solidFill>
          </a:ln>
        </p:spPr>
        <p:txBody>
          <a:bodyPr wrap="square" rtlCol="0">
            <a:spAutoFit/>
          </a:bodyPr>
          <a:lstStyle/>
          <a:p>
            <a:pPr algn="ctr"/>
            <a:r>
              <a:rPr lang="en-GB" sz="2000" b="1" u="sng"/>
              <a:t>Maths</a:t>
            </a:r>
          </a:p>
          <a:p>
            <a:pPr algn="ctr"/>
            <a:r>
              <a:rPr lang="en-GB" sz="1600"/>
              <a:t>-Addition and Subtraction</a:t>
            </a:r>
          </a:p>
          <a:p>
            <a:pPr algn="ctr"/>
            <a:r>
              <a:rPr lang="en-GB" sz="1600"/>
              <a:t>-Weight and volume</a:t>
            </a:r>
          </a:p>
          <a:p>
            <a:pPr algn="ctr"/>
            <a:r>
              <a:rPr lang="en-GB" sz="1600"/>
              <a:t> -Length and Height</a:t>
            </a:r>
          </a:p>
          <a:p>
            <a:pPr algn="ctr"/>
            <a:r>
              <a:rPr lang="en-GB" sz="1600"/>
              <a:t>-Place value to 50</a:t>
            </a:r>
          </a:p>
        </p:txBody>
      </p:sp>
      <p:sp>
        <p:nvSpPr>
          <p:cNvPr id="15" name="TextBox 14"/>
          <p:cNvSpPr txBox="1"/>
          <p:nvPr/>
        </p:nvSpPr>
        <p:spPr>
          <a:xfrm>
            <a:off x="205375" y="2283199"/>
            <a:ext cx="2724231" cy="2616101"/>
          </a:xfrm>
          <a:prstGeom prst="rect">
            <a:avLst/>
          </a:prstGeom>
          <a:solidFill>
            <a:srgbClr val="FFC000"/>
          </a:solidFill>
          <a:ln w="38100">
            <a:solidFill>
              <a:schemeClr val="tx1"/>
            </a:solidFill>
          </a:ln>
        </p:spPr>
        <p:txBody>
          <a:bodyPr wrap="square" rtlCol="0">
            <a:spAutoFit/>
          </a:bodyPr>
          <a:lstStyle/>
          <a:p>
            <a:pPr algn="ctr"/>
            <a:r>
              <a:rPr lang="en-GB" b="1" u="sng"/>
              <a:t>Science –Seasonal Changes</a:t>
            </a:r>
          </a:p>
          <a:p>
            <a:pPr algn="ctr"/>
            <a:r>
              <a:rPr lang="en-GB" sz="1600"/>
              <a:t>-The four seasons- Autumn / Winter/ Spring/ Summer.</a:t>
            </a:r>
          </a:p>
          <a:p>
            <a:pPr algn="ctr"/>
            <a:r>
              <a:rPr lang="en-GB" sz="1600"/>
              <a:t>-Weather changes in the four seasons.</a:t>
            </a:r>
          </a:p>
          <a:p>
            <a:pPr algn="ctr"/>
            <a:r>
              <a:rPr lang="en-GB" sz="1600"/>
              <a:t>-Measure the weather.</a:t>
            </a:r>
          </a:p>
          <a:p>
            <a:pPr algn="ctr"/>
            <a:r>
              <a:rPr lang="en-GB" sz="1600"/>
              <a:t>-Learn about day and night. </a:t>
            </a:r>
          </a:p>
          <a:p>
            <a:pPr algn="ctr"/>
            <a:r>
              <a:rPr lang="en-GB" sz="1600"/>
              <a:t>-Recognise that seasons have varied day lengths in the UK. </a:t>
            </a:r>
            <a:endParaRPr lang="en-GB" sz="1400"/>
          </a:p>
        </p:txBody>
      </p:sp>
      <p:sp>
        <p:nvSpPr>
          <p:cNvPr id="16" name="TextBox 15"/>
          <p:cNvSpPr txBox="1"/>
          <p:nvPr/>
        </p:nvSpPr>
        <p:spPr>
          <a:xfrm>
            <a:off x="6045275" y="716488"/>
            <a:ext cx="2929676" cy="2154436"/>
          </a:xfrm>
          <a:prstGeom prst="rect">
            <a:avLst/>
          </a:prstGeom>
          <a:solidFill>
            <a:srgbClr val="FFC000"/>
          </a:solidFill>
          <a:ln w="38100">
            <a:solidFill>
              <a:schemeClr val="tx1"/>
            </a:solidFill>
          </a:ln>
        </p:spPr>
        <p:txBody>
          <a:bodyPr wrap="square" rtlCol="0">
            <a:spAutoFit/>
          </a:bodyPr>
          <a:lstStyle/>
          <a:p>
            <a:pPr algn="ctr"/>
            <a:r>
              <a:rPr lang="en-GB" b="1" u="sng"/>
              <a:t>Art and Design- Rain and Sunrays</a:t>
            </a:r>
          </a:p>
          <a:p>
            <a:pPr algn="ctr"/>
            <a:r>
              <a:rPr lang="en-GB"/>
              <a:t>-</a:t>
            </a:r>
            <a:r>
              <a:rPr lang="en-GB" sz="1600" err="1"/>
              <a:t>Collagraphy</a:t>
            </a:r>
            <a:r>
              <a:rPr lang="en-GB" sz="1600"/>
              <a:t> printing </a:t>
            </a:r>
          </a:p>
          <a:p>
            <a:pPr algn="ctr"/>
            <a:r>
              <a:rPr lang="en-GB" sz="1600"/>
              <a:t>-Develop a motif to make a single and repeated print – linked to the weather.</a:t>
            </a:r>
          </a:p>
          <a:p>
            <a:pPr algn="ctr"/>
            <a:r>
              <a:rPr lang="en-GB" sz="1600"/>
              <a:t>-Use the technique of lines and shapes. </a:t>
            </a:r>
          </a:p>
        </p:txBody>
      </p:sp>
      <p:sp>
        <p:nvSpPr>
          <p:cNvPr id="17" name="TextBox 16"/>
          <p:cNvSpPr txBox="1"/>
          <p:nvPr/>
        </p:nvSpPr>
        <p:spPr>
          <a:xfrm>
            <a:off x="6104325" y="2996952"/>
            <a:ext cx="2870626" cy="2616101"/>
          </a:xfrm>
          <a:prstGeom prst="rect">
            <a:avLst/>
          </a:prstGeom>
          <a:solidFill>
            <a:srgbClr val="FFC000"/>
          </a:solidFill>
          <a:ln w="38100">
            <a:solidFill>
              <a:schemeClr val="tx1"/>
            </a:solidFill>
          </a:ln>
        </p:spPr>
        <p:txBody>
          <a:bodyPr wrap="square" rtlCol="0">
            <a:spAutoFit/>
          </a:bodyPr>
          <a:lstStyle/>
          <a:p>
            <a:pPr algn="ctr"/>
            <a:r>
              <a:rPr lang="en-GB" b="1" u="sng"/>
              <a:t>Design and Technology</a:t>
            </a:r>
          </a:p>
          <a:p>
            <a:pPr algn="ctr"/>
            <a:r>
              <a:rPr lang="en-GB" b="1" u="sng"/>
              <a:t>Taxi!</a:t>
            </a:r>
          </a:p>
          <a:p>
            <a:pPr marL="285750" indent="-285750" algn="ctr">
              <a:buFontTx/>
              <a:buChar char="-"/>
            </a:pPr>
            <a:r>
              <a:rPr lang="en-GB" sz="1600"/>
              <a:t>Learn about wheels , axles and chassis. </a:t>
            </a:r>
          </a:p>
          <a:p>
            <a:pPr marL="285750" indent="-285750" algn="ctr">
              <a:buFontTx/>
              <a:buChar char="-"/>
            </a:pPr>
            <a:r>
              <a:rPr lang="en-GB" sz="1600"/>
              <a:t>-Understand how they are used in vehicles to make the vehicle move. </a:t>
            </a:r>
          </a:p>
          <a:p>
            <a:pPr marL="285750" indent="-285750" algn="ctr">
              <a:buFontTx/>
              <a:buChar char="-"/>
            </a:pPr>
            <a:r>
              <a:rPr lang="en-GB" sz="1600"/>
              <a:t>-Make their own moving taxi- design, create and evaluate.</a:t>
            </a:r>
          </a:p>
        </p:txBody>
      </p:sp>
      <p:sp>
        <p:nvSpPr>
          <p:cNvPr id="10" name="TextBox 9"/>
          <p:cNvSpPr txBox="1"/>
          <p:nvPr/>
        </p:nvSpPr>
        <p:spPr>
          <a:xfrm>
            <a:off x="6104325" y="5739081"/>
            <a:ext cx="2870626" cy="646331"/>
          </a:xfrm>
          <a:prstGeom prst="rect">
            <a:avLst/>
          </a:prstGeom>
          <a:solidFill>
            <a:srgbClr val="FFC000"/>
          </a:solidFill>
          <a:ln w="38100">
            <a:solidFill>
              <a:schemeClr val="tx1"/>
            </a:solidFill>
          </a:ln>
        </p:spPr>
        <p:txBody>
          <a:bodyPr wrap="square" rtlCol="0">
            <a:spAutoFit/>
          </a:bodyPr>
          <a:lstStyle/>
          <a:p>
            <a:pPr algn="ctr"/>
            <a:r>
              <a:rPr lang="en-GB" b="1" u="sng"/>
              <a:t>P.E</a:t>
            </a:r>
          </a:p>
          <a:p>
            <a:pPr algn="ctr"/>
            <a:r>
              <a:rPr lang="en-GB"/>
              <a:t>-</a:t>
            </a:r>
            <a:r>
              <a:rPr lang="en-GB" sz="1600"/>
              <a:t>Dance</a:t>
            </a:r>
          </a:p>
        </p:txBody>
      </p:sp>
      <p:sp>
        <p:nvSpPr>
          <p:cNvPr id="11" name="TextBox 10"/>
          <p:cNvSpPr txBox="1"/>
          <p:nvPr/>
        </p:nvSpPr>
        <p:spPr>
          <a:xfrm>
            <a:off x="3045231" y="4277142"/>
            <a:ext cx="2943468" cy="2154436"/>
          </a:xfrm>
          <a:prstGeom prst="rect">
            <a:avLst/>
          </a:prstGeom>
          <a:solidFill>
            <a:srgbClr val="FFC000"/>
          </a:solidFill>
          <a:ln w="38100">
            <a:solidFill>
              <a:schemeClr val="tx1"/>
            </a:solidFill>
          </a:ln>
        </p:spPr>
        <p:txBody>
          <a:bodyPr wrap="square" rtlCol="0">
            <a:spAutoFit/>
          </a:bodyPr>
          <a:lstStyle/>
          <a:p>
            <a:pPr algn="ctr"/>
            <a:r>
              <a:rPr lang="en-GB" b="1" u="sng"/>
              <a:t>R.E</a:t>
            </a:r>
          </a:p>
          <a:p>
            <a:pPr algn="ctr"/>
            <a:r>
              <a:rPr lang="en-GB"/>
              <a:t>-</a:t>
            </a:r>
            <a:r>
              <a:rPr lang="en-GB" sz="1600"/>
              <a:t>What do Christians believe?</a:t>
            </a:r>
          </a:p>
          <a:p>
            <a:pPr algn="ctr"/>
            <a:r>
              <a:rPr lang="en-GB" sz="1600"/>
              <a:t>How do they celebrate the birth of a baby?</a:t>
            </a:r>
          </a:p>
          <a:p>
            <a:pPr algn="ctr"/>
            <a:endParaRPr lang="en-GB" sz="1600"/>
          </a:p>
          <a:p>
            <a:pPr algn="ctr"/>
            <a:r>
              <a:rPr lang="en-GB" b="1" u="sng"/>
              <a:t>Computing</a:t>
            </a:r>
          </a:p>
          <a:p>
            <a:pPr algn="ctr"/>
            <a:r>
              <a:rPr lang="en-GB" sz="1600"/>
              <a:t>-Mouse and Keyboard Skills </a:t>
            </a:r>
          </a:p>
          <a:p>
            <a:pPr algn="ctr"/>
            <a:r>
              <a:rPr lang="en-GB" sz="1600"/>
              <a:t>-Paint using computers.</a:t>
            </a:r>
          </a:p>
        </p:txBody>
      </p:sp>
    </p:spTree>
    <p:extLst>
      <p:ext uri="{BB962C8B-B14F-4D97-AF65-F5344CB8AC3E}">
        <p14:creationId xmlns:p14="http://schemas.microsoft.com/office/powerpoint/2010/main" val="17593057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323528" y="274638"/>
            <a:ext cx="8363272" cy="706090"/>
          </a:xfrm>
          <a:noFill/>
          <a:ln>
            <a:noFill/>
          </a:ln>
        </p:spPr>
        <p:txBody>
          <a:bodyPr rtlCol="0">
            <a:normAutofit fontScale="90000"/>
          </a:bodyPr>
          <a:lstStyle/>
          <a:p>
            <a:pPr eaLnBrk="1" fontAlgn="auto" hangingPunct="1">
              <a:spcAft>
                <a:spcPts val="0"/>
              </a:spcAft>
              <a:defRPr/>
            </a:pPr>
            <a:r>
              <a:rPr lang="en-GB" sz="3200" b="1" u="sng">
                <a:latin typeface="Tahoma" panose="020B0604030504040204" pitchFamily="34" charset="0"/>
                <a:ea typeface="Tahoma" panose="020B0604030504040204" pitchFamily="34" charset="0"/>
                <a:cs typeface="Tahoma" panose="020B0604030504040204" pitchFamily="34" charset="0"/>
              </a:rPr>
              <a:t>Topic for the term- Summer </a:t>
            </a:r>
            <a:br>
              <a:rPr lang="en-GB" sz="3200" b="1" u="sng">
                <a:latin typeface="Tahoma" panose="020B0604030504040204" pitchFamily="34" charset="0"/>
                <a:ea typeface="Tahoma" panose="020B0604030504040204" pitchFamily="34" charset="0"/>
                <a:cs typeface="Tahoma" panose="020B0604030504040204" pitchFamily="34" charset="0"/>
              </a:rPr>
            </a:br>
            <a:endParaRPr lang="en-US" sz="3200" b="1" u="sng">
              <a:latin typeface="Tahoma" panose="020B0604030504040204" pitchFamily="34" charset="0"/>
              <a:ea typeface="Tahoma" panose="020B0604030504040204" pitchFamily="34" charset="0"/>
              <a:cs typeface="Tahoma" panose="020B0604030504040204" pitchFamily="34" charset="0"/>
            </a:endParaRPr>
          </a:p>
        </p:txBody>
      </p:sp>
      <p:sp>
        <p:nvSpPr>
          <p:cNvPr id="2" name="TextBox 1"/>
          <p:cNvSpPr txBox="1"/>
          <p:nvPr/>
        </p:nvSpPr>
        <p:spPr>
          <a:xfrm>
            <a:off x="3070889" y="734658"/>
            <a:ext cx="2892153" cy="3293209"/>
          </a:xfrm>
          <a:prstGeom prst="rect">
            <a:avLst/>
          </a:prstGeom>
          <a:solidFill>
            <a:srgbClr val="FFFF00"/>
          </a:solidFill>
          <a:ln w="38100">
            <a:solidFill>
              <a:schemeClr val="tx1"/>
            </a:solidFill>
          </a:ln>
        </p:spPr>
        <p:txBody>
          <a:bodyPr wrap="square" rtlCol="0">
            <a:spAutoFit/>
          </a:bodyPr>
          <a:lstStyle/>
          <a:p>
            <a:pPr algn="ctr"/>
            <a:r>
              <a:rPr lang="en-GB" sz="2400"/>
              <a:t>Main Project:</a:t>
            </a:r>
          </a:p>
          <a:p>
            <a:pPr algn="ctr"/>
            <a:r>
              <a:rPr lang="en-GB" sz="2400" b="1"/>
              <a:t>School Days</a:t>
            </a:r>
          </a:p>
          <a:p>
            <a:pPr algn="ctr"/>
            <a:r>
              <a:rPr lang="en-GB" sz="2400" b="1"/>
              <a:t>(History)</a:t>
            </a:r>
          </a:p>
          <a:p>
            <a:pPr algn="ctr"/>
            <a:r>
              <a:rPr lang="en-GB" sz="2400" b="1"/>
              <a:t>-</a:t>
            </a:r>
            <a:r>
              <a:rPr lang="en-GB" sz="1600"/>
              <a:t>Learn about their own school and locality.</a:t>
            </a:r>
          </a:p>
          <a:p>
            <a:pPr algn="ctr"/>
            <a:r>
              <a:rPr lang="en-GB" sz="1600"/>
              <a:t>Learn about the locality in the past and now.</a:t>
            </a:r>
          </a:p>
          <a:p>
            <a:pPr algn="ctr"/>
            <a:r>
              <a:rPr lang="en-GB" sz="1600"/>
              <a:t>Compare the schooling in the Victorian era to their experiences today. </a:t>
            </a:r>
          </a:p>
          <a:p>
            <a:pPr algn="ctr"/>
            <a:endParaRPr lang="en-GB" sz="1600"/>
          </a:p>
        </p:txBody>
      </p:sp>
      <p:sp>
        <p:nvSpPr>
          <p:cNvPr id="6" name="TextBox 5"/>
          <p:cNvSpPr txBox="1"/>
          <p:nvPr/>
        </p:nvSpPr>
        <p:spPr>
          <a:xfrm>
            <a:off x="211545" y="725919"/>
            <a:ext cx="2724231" cy="1138773"/>
          </a:xfrm>
          <a:prstGeom prst="rect">
            <a:avLst/>
          </a:prstGeom>
          <a:solidFill>
            <a:srgbClr val="FF0000"/>
          </a:solidFill>
          <a:ln w="38100">
            <a:solidFill>
              <a:schemeClr val="tx1"/>
            </a:solidFill>
          </a:ln>
        </p:spPr>
        <p:txBody>
          <a:bodyPr wrap="square" rtlCol="0">
            <a:spAutoFit/>
          </a:bodyPr>
          <a:lstStyle/>
          <a:p>
            <a:pPr algn="ctr"/>
            <a:r>
              <a:rPr lang="en-GB" b="1" u="sng"/>
              <a:t>English</a:t>
            </a:r>
          </a:p>
          <a:p>
            <a:pPr algn="ctr"/>
            <a:r>
              <a:rPr lang="en-GB"/>
              <a:t>-</a:t>
            </a:r>
            <a:r>
              <a:rPr lang="en-GB" sz="1600"/>
              <a:t>Question mark</a:t>
            </a:r>
          </a:p>
          <a:p>
            <a:pPr algn="ctr"/>
            <a:r>
              <a:rPr lang="en-GB" sz="1600"/>
              <a:t>Question sentences</a:t>
            </a:r>
          </a:p>
          <a:p>
            <a:pPr algn="ctr"/>
            <a:r>
              <a:rPr lang="en-GB" sz="1600"/>
              <a:t>Writing in the 1</a:t>
            </a:r>
            <a:r>
              <a:rPr lang="en-GB" sz="1600" baseline="30000"/>
              <a:t>st</a:t>
            </a:r>
            <a:r>
              <a:rPr lang="en-GB" sz="1600"/>
              <a:t> person.</a:t>
            </a:r>
          </a:p>
        </p:txBody>
      </p:sp>
      <p:sp>
        <p:nvSpPr>
          <p:cNvPr id="14" name="TextBox 13"/>
          <p:cNvSpPr txBox="1"/>
          <p:nvPr/>
        </p:nvSpPr>
        <p:spPr>
          <a:xfrm>
            <a:off x="175111" y="5237918"/>
            <a:ext cx="2743736" cy="1138773"/>
          </a:xfrm>
          <a:prstGeom prst="rect">
            <a:avLst/>
          </a:prstGeom>
          <a:solidFill>
            <a:srgbClr val="FF0000"/>
          </a:solidFill>
          <a:ln w="38100">
            <a:solidFill>
              <a:schemeClr val="tx1"/>
            </a:solidFill>
          </a:ln>
        </p:spPr>
        <p:txBody>
          <a:bodyPr wrap="square" rtlCol="0">
            <a:spAutoFit/>
          </a:bodyPr>
          <a:lstStyle/>
          <a:p>
            <a:pPr algn="ctr"/>
            <a:r>
              <a:rPr lang="en-GB" sz="2000" b="1" u="sng"/>
              <a:t>Maths</a:t>
            </a:r>
          </a:p>
          <a:p>
            <a:pPr algn="ctr"/>
            <a:r>
              <a:rPr lang="en-GB" sz="1600"/>
              <a:t>-Multiplication and Division</a:t>
            </a:r>
          </a:p>
          <a:p>
            <a:pPr algn="ctr"/>
            <a:r>
              <a:rPr lang="en-GB" sz="1600"/>
              <a:t>-Fractions, Time , Money</a:t>
            </a:r>
          </a:p>
          <a:p>
            <a:pPr algn="ctr"/>
            <a:r>
              <a:rPr lang="en-GB" sz="1600"/>
              <a:t>-Position and direction.</a:t>
            </a:r>
          </a:p>
        </p:txBody>
      </p:sp>
      <p:sp>
        <p:nvSpPr>
          <p:cNvPr id="15" name="TextBox 14"/>
          <p:cNvSpPr txBox="1"/>
          <p:nvPr/>
        </p:nvSpPr>
        <p:spPr>
          <a:xfrm>
            <a:off x="175111" y="1988840"/>
            <a:ext cx="2724231" cy="3108543"/>
          </a:xfrm>
          <a:prstGeom prst="rect">
            <a:avLst/>
          </a:prstGeom>
          <a:solidFill>
            <a:srgbClr val="FF0000"/>
          </a:solidFill>
          <a:ln w="38100">
            <a:solidFill>
              <a:schemeClr val="tx1"/>
            </a:solidFill>
          </a:ln>
        </p:spPr>
        <p:txBody>
          <a:bodyPr wrap="square" rtlCol="0">
            <a:spAutoFit/>
          </a:bodyPr>
          <a:lstStyle/>
          <a:p>
            <a:pPr algn="ctr"/>
            <a:r>
              <a:rPr lang="en-GB" b="1" u="sng" dirty="0"/>
              <a:t>Science –Plant Parts</a:t>
            </a:r>
          </a:p>
          <a:p>
            <a:pPr algn="ctr"/>
            <a:r>
              <a:rPr lang="en-GB" sz="1600" dirty="0"/>
              <a:t>-Wild and garden plants</a:t>
            </a:r>
          </a:p>
          <a:p>
            <a:pPr algn="ctr"/>
            <a:r>
              <a:rPr lang="en-GB" sz="1600" dirty="0"/>
              <a:t>-Exploring the local environment</a:t>
            </a:r>
          </a:p>
          <a:p>
            <a:pPr algn="ctr"/>
            <a:r>
              <a:rPr lang="en-GB" sz="1600" dirty="0"/>
              <a:t>-Describe the basic parts of a plant.</a:t>
            </a:r>
          </a:p>
          <a:p>
            <a:pPr algn="ctr"/>
            <a:r>
              <a:rPr lang="en-GB" sz="1600" dirty="0"/>
              <a:t>-Observe the changes over time. </a:t>
            </a:r>
          </a:p>
          <a:p>
            <a:pPr algn="ctr"/>
            <a:r>
              <a:rPr lang="en-GB" b="1" u="sng" dirty="0"/>
              <a:t>Science –Animal Parts</a:t>
            </a:r>
          </a:p>
          <a:p>
            <a:pPr algn="ctr"/>
            <a:r>
              <a:rPr lang="en-GB" sz="1600" dirty="0"/>
              <a:t>-Animals including fish, amphibians, reptiles, birds, mammals and invertebrates.</a:t>
            </a:r>
          </a:p>
        </p:txBody>
      </p:sp>
      <p:sp>
        <p:nvSpPr>
          <p:cNvPr id="16" name="TextBox 15"/>
          <p:cNvSpPr txBox="1"/>
          <p:nvPr/>
        </p:nvSpPr>
        <p:spPr>
          <a:xfrm>
            <a:off x="6045275" y="716488"/>
            <a:ext cx="2929676" cy="2154436"/>
          </a:xfrm>
          <a:prstGeom prst="rect">
            <a:avLst/>
          </a:prstGeom>
          <a:solidFill>
            <a:srgbClr val="FF0000"/>
          </a:solidFill>
          <a:ln w="38100">
            <a:solidFill>
              <a:schemeClr val="tx1"/>
            </a:solidFill>
          </a:ln>
        </p:spPr>
        <p:txBody>
          <a:bodyPr wrap="square" rtlCol="0">
            <a:spAutoFit/>
          </a:bodyPr>
          <a:lstStyle/>
          <a:p>
            <a:pPr algn="ctr"/>
            <a:r>
              <a:rPr lang="en-GB" b="1" u="sng"/>
              <a:t>Art and Design- Street </a:t>
            </a:r>
            <a:r>
              <a:rPr lang="en-GB" b="1" u="sng" err="1"/>
              <a:t>VIew</a:t>
            </a:r>
            <a:endParaRPr lang="en-GB" b="1" u="sng"/>
          </a:p>
          <a:p>
            <a:pPr algn="ctr"/>
            <a:r>
              <a:rPr lang="en-GB"/>
              <a:t>-</a:t>
            </a:r>
            <a:r>
              <a:rPr lang="en-GB" sz="1600"/>
              <a:t>Learning about artwork on streets and buildings. </a:t>
            </a:r>
          </a:p>
          <a:p>
            <a:pPr algn="ctr"/>
            <a:r>
              <a:rPr lang="en-GB" sz="1600"/>
              <a:t>-Focus on the American pop artist: James </a:t>
            </a:r>
            <a:r>
              <a:rPr lang="en-GB" sz="1600" err="1"/>
              <a:t>Rizzi</a:t>
            </a:r>
            <a:r>
              <a:rPr lang="en-GB" sz="1600"/>
              <a:t>.</a:t>
            </a:r>
          </a:p>
          <a:p>
            <a:pPr algn="ctr"/>
            <a:r>
              <a:rPr lang="en-GB" sz="1600"/>
              <a:t>-Create a 3D mural based on </a:t>
            </a:r>
            <a:r>
              <a:rPr lang="en-GB" sz="1600" err="1"/>
              <a:t>Rizzi’s</a:t>
            </a:r>
            <a:r>
              <a:rPr lang="en-GB" sz="1600"/>
              <a:t> work. </a:t>
            </a:r>
          </a:p>
          <a:p>
            <a:pPr algn="ctr"/>
            <a:endParaRPr lang="en-GB" sz="1600"/>
          </a:p>
        </p:txBody>
      </p:sp>
      <p:sp>
        <p:nvSpPr>
          <p:cNvPr id="17" name="TextBox 16"/>
          <p:cNvSpPr txBox="1"/>
          <p:nvPr/>
        </p:nvSpPr>
        <p:spPr>
          <a:xfrm>
            <a:off x="6104325" y="2996952"/>
            <a:ext cx="2870626" cy="2616101"/>
          </a:xfrm>
          <a:prstGeom prst="rect">
            <a:avLst/>
          </a:prstGeom>
          <a:solidFill>
            <a:srgbClr val="FF0000"/>
          </a:solidFill>
          <a:ln w="38100">
            <a:solidFill>
              <a:schemeClr val="tx1"/>
            </a:solidFill>
          </a:ln>
        </p:spPr>
        <p:txBody>
          <a:bodyPr wrap="square" rtlCol="0">
            <a:spAutoFit/>
          </a:bodyPr>
          <a:lstStyle/>
          <a:p>
            <a:pPr algn="ctr"/>
            <a:r>
              <a:rPr lang="en-GB" b="1" u="sng"/>
              <a:t>Design and Technology</a:t>
            </a:r>
          </a:p>
          <a:p>
            <a:pPr algn="ctr"/>
            <a:r>
              <a:rPr lang="en-GB" b="1" u="sng"/>
              <a:t>Chop , Slice and Mash.</a:t>
            </a:r>
          </a:p>
          <a:p>
            <a:pPr marL="285750" indent="-285750" algn="ctr">
              <a:buFontTx/>
              <a:buChar char="-"/>
            </a:pPr>
            <a:r>
              <a:rPr lang="en-GB" sz="1600"/>
              <a:t>Sources of food</a:t>
            </a:r>
          </a:p>
          <a:p>
            <a:pPr marL="285750" indent="-285750" algn="ctr">
              <a:buFontTx/>
              <a:buChar char="-"/>
            </a:pPr>
            <a:r>
              <a:rPr lang="en-GB" sz="1600"/>
              <a:t>Prepare foods by peeling, tearing, slicing, chopping mashing and grating. </a:t>
            </a:r>
          </a:p>
          <a:p>
            <a:pPr marL="285750" indent="-285750" algn="ctr">
              <a:buFontTx/>
              <a:buChar char="-"/>
            </a:pPr>
            <a:r>
              <a:rPr lang="en-GB" sz="1600"/>
              <a:t>Design and make a supermarket sandwich according to the design brief. </a:t>
            </a:r>
          </a:p>
          <a:p>
            <a:pPr marL="285750" indent="-285750" algn="ctr">
              <a:buFontTx/>
              <a:buChar char="-"/>
            </a:pPr>
            <a:endParaRPr lang="en-GB" sz="1600"/>
          </a:p>
        </p:txBody>
      </p:sp>
      <p:sp>
        <p:nvSpPr>
          <p:cNvPr id="10" name="TextBox 9"/>
          <p:cNvSpPr txBox="1"/>
          <p:nvPr/>
        </p:nvSpPr>
        <p:spPr>
          <a:xfrm>
            <a:off x="6104325" y="5739081"/>
            <a:ext cx="2870626" cy="646331"/>
          </a:xfrm>
          <a:prstGeom prst="rect">
            <a:avLst/>
          </a:prstGeom>
          <a:solidFill>
            <a:srgbClr val="FF0000"/>
          </a:solidFill>
          <a:ln w="38100">
            <a:solidFill>
              <a:schemeClr val="tx1"/>
            </a:solidFill>
          </a:ln>
        </p:spPr>
        <p:txBody>
          <a:bodyPr wrap="square" rtlCol="0">
            <a:spAutoFit/>
          </a:bodyPr>
          <a:lstStyle/>
          <a:p>
            <a:pPr algn="ctr"/>
            <a:r>
              <a:rPr lang="en-GB" b="1" u="sng"/>
              <a:t>P.E</a:t>
            </a:r>
          </a:p>
          <a:p>
            <a:pPr algn="ctr"/>
            <a:r>
              <a:rPr lang="en-GB"/>
              <a:t>-</a:t>
            </a:r>
            <a:r>
              <a:rPr lang="en-GB" sz="1600"/>
              <a:t>Dance and Gymnastics</a:t>
            </a:r>
          </a:p>
        </p:txBody>
      </p:sp>
      <p:sp>
        <p:nvSpPr>
          <p:cNvPr id="11" name="TextBox 10"/>
          <p:cNvSpPr txBox="1"/>
          <p:nvPr/>
        </p:nvSpPr>
        <p:spPr>
          <a:xfrm>
            <a:off x="3030634" y="4160700"/>
            <a:ext cx="2943468" cy="2154436"/>
          </a:xfrm>
          <a:prstGeom prst="rect">
            <a:avLst/>
          </a:prstGeom>
          <a:solidFill>
            <a:srgbClr val="FF0000"/>
          </a:solidFill>
          <a:ln w="38100">
            <a:solidFill>
              <a:schemeClr val="tx1"/>
            </a:solidFill>
          </a:ln>
        </p:spPr>
        <p:txBody>
          <a:bodyPr wrap="square" rtlCol="0">
            <a:spAutoFit/>
          </a:bodyPr>
          <a:lstStyle/>
          <a:p>
            <a:pPr algn="ctr"/>
            <a:r>
              <a:rPr lang="en-GB" b="1" u="sng"/>
              <a:t>R.E</a:t>
            </a:r>
          </a:p>
          <a:p>
            <a:pPr algn="ctr"/>
            <a:r>
              <a:rPr lang="en-GB"/>
              <a:t>-</a:t>
            </a:r>
            <a:r>
              <a:rPr lang="en-GB" sz="1600"/>
              <a:t>In what ways are a church and a mosque important to Christians and </a:t>
            </a:r>
            <a:r>
              <a:rPr lang="en-GB" sz="1600" err="1"/>
              <a:t>muslims</a:t>
            </a:r>
            <a:r>
              <a:rPr lang="en-GB" sz="1600"/>
              <a:t>?</a:t>
            </a:r>
          </a:p>
          <a:p>
            <a:pPr algn="ctr"/>
            <a:endParaRPr lang="en-GB" sz="1600"/>
          </a:p>
          <a:p>
            <a:pPr algn="ctr"/>
            <a:r>
              <a:rPr lang="en-GB" b="1" u="sng"/>
              <a:t>Computing</a:t>
            </a:r>
          </a:p>
          <a:p>
            <a:pPr algn="ctr"/>
            <a:r>
              <a:rPr lang="en-GB" sz="1600"/>
              <a:t>-Mouse and Keyboard Skills </a:t>
            </a:r>
          </a:p>
          <a:p>
            <a:pPr algn="ctr"/>
            <a:r>
              <a:rPr lang="en-GB" sz="1600"/>
              <a:t>-Label and group items.</a:t>
            </a:r>
          </a:p>
        </p:txBody>
      </p:sp>
    </p:spTree>
    <p:extLst>
      <p:ext uri="{BB962C8B-B14F-4D97-AF65-F5344CB8AC3E}">
        <p14:creationId xmlns:p14="http://schemas.microsoft.com/office/powerpoint/2010/main" val="1983788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323528" y="274638"/>
            <a:ext cx="8363272" cy="706090"/>
          </a:xfrm>
          <a:noFill/>
          <a:ln>
            <a:noFill/>
          </a:ln>
        </p:spPr>
        <p:txBody>
          <a:bodyPr rtlCol="0">
            <a:normAutofit fontScale="90000"/>
          </a:bodyPr>
          <a:lstStyle/>
          <a:p>
            <a:pPr eaLnBrk="1" fontAlgn="auto" hangingPunct="1">
              <a:spcAft>
                <a:spcPts val="0"/>
              </a:spcAft>
              <a:defRPr/>
            </a:pPr>
            <a:r>
              <a:rPr lang="en-GB" sz="3200" b="1" u="sng">
                <a:latin typeface="Tahoma" panose="020B0604030504040204" pitchFamily="34" charset="0"/>
                <a:ea typeface="Tahoma" panose="020B0604030504040204" pitchFamily="34" charset="0"/>
                <a:cs typeface="Tahoma" panose="020B0604030504040204" pitchFamily="34" charset="0"/>
              </a:rPr>
              <a:t>Trips for the year</a:t>
            </a:r>
            <a:br>
              <a:rPr lang="en-GB" sz="3200" b="1" u="sng">
                <a:latin typeface="Tahoma" panose="020B0604030504040204" pitchFamily="34" charset="0"/>
                <a:ea typeface="Tahoma" panose="020B0604030504040204" pitchFamily="34" charset="0"/>
                <a:cs typeface="Tahoma" panose="020B0604030504040204" pitchFamily="34" charset="0"/>
              </a:rPr>
            </a:br>
            <a:endParaRPr lang="en-US" sz="3200" b="1" u="sng">
              <a:latin typeface="Tahoma" panose="020B0604030504040204" pitchFamily="34" charset="0"/>
              <a:ea typeface="Tahoma" panose="020B0604030504040204" pitchFamily="34" charset="0"/>
              <a:cs typeface="Tahoma" panose="020B0604030504040204" pitchFamily="34" charset="0"/>
            </a:endParaRPr>
          </a:p>
        </p:txBody>
      </p:sp>
      <p:sp>
        <p:nvSpPr>
          <p:cNvPr id="12" name="TextBox 11"/>
          <p:cNvSpPr txBox="1"/>
          <p:nvPr/>
        </p:nvSpPr>
        <p:spPr>
          <a:xfrm>
            <a:off x="3222923" y="738288"/>
            <a:ext cx="2521185" cy="3539430"/>
          </a:xfrm>
          <a:prstGeom prst="rect">
            <a:avLst/>
          </a:prstGeom>
          <a:solidFill>
            <a:srgbClr val="FFFF00"/>
          </a:solidFill>
          <a:ln w="38100">
            <a:solidFill>
              <a:schemeClr val="tx1"/>
            </a:solidFill>
          </a:ln>
        </p:spPr>
        <p:txBody>
          <a:bodyPr wrap="square" lIns="91440" tIns="45720" rIns="91440" bIns="45720" rtlCol="0" anchor="t">
            <a:spAutoFit/>
          </a:bodyPr>
          <a:lstStyle/>
          <a:p>
            <a:pPr algn="ctr"/>
            <a:r>
              <a:rPr lang="en-GB" sz="3200" u="sng" dirty="0"/>
              <a:t>Spring Term</a:t>
            </a:r>
          </a:p>
          <a:p>
            <a:pPr algn="ctr"/>
            <a:endParaRPr lang="en-GB" sz="2400" dirty="0"/>
          </a:p>
          <a:p>
            <a:pPr algn="ctr"/>
            <a:endParaRPr lang="en-GB" sz="2400" dirty="0"/>
          </a:p>
          <a:p>
            <a:pPr algn="ctr"/>
            <a:r>
              <a:rPr lang="en-GB" sz="2400" dirty="0"/>
              <a:t>St Paul’s Cathedral</a:t>
            </a:r>
          </a:p>
          <a:p>
            <a:pPr algn="ctr"/>
            <a:endParaRPr lang="en-GB" sz="2400" dirty="0">
              <a:cs typeface="Calibri"/>
            </a:endParaRPr>
          </a:p>
          <a:p>
            <a:pPr algn="ctr"/>
            <a:endParaRPr lang="en-GB" sz="2400" dirty="0">
              <a:cs typeface="Calibri"/>
            </a:endParaRPr>
          </a:p>
          <a:p>
            <a:pPr marL="342900" indent="-342900" algn="ctr">
              <a:buFontTx/>
              <a:buChar char="-"/>
            </a:pPr>
            <a:endParaRPr lang="en-GB" sz="2400" dirty="0"/>
          </a:p>
          <a:p>
            <a:pPr marL="342900" indent="-342900" algn="ctr">
              <a:buFontTx/>
              <a:buChar char="-"/>
            </a:pPr>
            <a:endParaRPr lang="en-GB" sz="2400" dirty="0"/>
          </a:p>
          <a:p>
            <a:pPr marL="342900" indent="-342900" algn="ctr">
              <a:buFontTx/>
              <a:buChar char="-"/>
            </a:pPr>
            <a:endParaRPr lang="en-GB" sz="2400" dirty="0"/>
          </a:p>
        </p:txBody>
      </p:sp>
      <p:sp>
        <p:nvSpPr>
          <p:cNvPr id="13" name="TextBox 12"/>
          <p:cNvSpPr txBox="1"/>
          <p:nvPr/>
        </p:nvSpPr>
        <p:spPr>
          <a:xfrm>
            <a:off x="5906257" y="753369"/>
            <a:ext cx="2892153" cy="3416320"/>
          </a:xfrm>
          <a:prstGeom prst="rect">
            <a:avLst/>
          </a:prstGeom>
          <a:solidFill>
            <a:srgbClr val="FF0000"/>
          </a:solidFill>
          <a:ln w="38100">
            <a:solidFill>
              <a:schemeClr val="tx1"/>
            </a:solidFill>
          </a:ln>
        </p:spPr>
        <p:txBody>
          <a:bodyPr wrap="square" rtlCol="0">
            <a:spAutoFit/>
          </a:bodyPr>
          <a:lstStyle/>
          <a:p>
            <a:pPr algn="ctr"/>
            <a:r>
              <a:rPr lang="en-GB" sz="3200" u="sng" dirty="0"/>
              <a:t>Summer Term</a:t>
            </a:r>
          </a:p>
          <a:p>
            <a:pPr algn="ctr"/>
            <a:endParaRPr lang="en-GB" sz="2400" dirty="0"/>
          </a:p>
          <a:p>
            <a:pPr algn="ctr"/>
            <a:endParaRPr lang="en-GB" sz="2400" dirty="0"/>
          </a:p>
          <a:p>
            <a:pPr algn="ctr"/>
            <a:r>
              <a:rPr lang="en-GB" sz="2400" dirty="0"/>
              <a:t>The Ragged School Museum.</a:t>
            </a:r>
          </a:p>
          <a:p>
            <a:pPr algn="ctr"/>
            <a:r>
              <a:rPr lang="en-GB" sz="2400" dirty="0"/>
              <a:t>(Victorian School)</a:t>
            </a:r>
          </a:p>
          <a:p>
            <a:pPr algn="ctr"/>
            <a:endParaRPr lang="en-GB" sz="1600" dirty="0"/>
          </a:p>
          <a:p>
            <a:pPr algn="ctr"/>
            <a:endParaRPr lang="en-GB" sz="1600" dirty="0"/>
          </a:p>
          <a:p>
            <a:pPr algn="ctr"/>
            <a:endParaRPr lang="en-GB" sz="1600" dirty="0"/>
          </a:p>
          <a:p>
            <a:pPr algn="ctr"/>
            <a:endParaRPr lang="en-GB" sz="1600" dirty="0"/>
          </a:p>
        </p:txBody>
      </p:sp>
      <p:sp>
        <p:nvSpPr>
          <p:cNvPr id="2" name="TextBox 1">
            <a:extLst>
              <a:ext uri="{FF2B5EF4-FFF2-40B4-BE49-F238E27FC236}">
                <a16:creationId xmlns:a16="http://schemas.microsoft.com/office/drawing/2014/main" id="{EA80EC0E-9D20-E94F-40D4-F3B69C27073F}"/>
              </a:ext>
            </a:extLst>
          </p:cNvPr>
          <p:cNvSpPr txBox="1"/>
          <p:nvPr/>
        </p:nvSpPr>
        <p:spPr>
          <a:xfrm>
            <a:off x="345590" y="744330"/>
            <a:ext cx="2715184" cy="3539430"/>
          </a:xfrm>
          <a:prstGeom prst="rect">
            <a:avLst/>
          </a:prstGeom>
          <a:solidFill>
            <a:srgbClr val="92D050"/>
          </a:solidFill>
          <a:ln w="38100">
            <a:solidFill>
              <a:schemeClr val="tx1"/>
            </a:solidFill>
          </a:ln>
        </p:spPr>
        <p:txBody>
          <a:bodyPr wrap="square" lIns="91440" tIns="45720" rIns="91440" bIns="45720" rtlCol="0" anchor="t">
            <a:spAutoFit/>
          </a:bodyPr>
          <a:lstStyle/>
          <a:p>
            <a:pPr algn="ctr"/>
            <a:r>
              <a:rPr lang="en-GB" sz="3200" u="sng" dirty="0"/>
              <a:t>Autumn Term</a:t>
            </a:r>
          </a:p>
          <a:p>
            <a:pPr algn="ctr"/>
            <a:endParaRPr lang="en-GB" sz="2400" dirty="0"/>
          </a:p>
          <a:p>
            <a:pPr algn="ctr"/>
            <a:endParaRPr lang="en-GB" sz="2400" dirty="0"/>
          </a:p>
          <a:p>
            <a:pPr algn="ctr"/>
            <a:r>
              <a:rPr lang="en-GB" sz="2400" dirty="0"/>
              <a:t>Redbridge Museum Toys Workshop </a:t>
            </a:r>
          </a:p>
          <a:p>
            <a:pPr algn="ctr"/>
            <a:endParaRPr lang="en-GB" sz="2400" dirty="0"/>
          </a:p>
          <a:p>
            <a:pPr algn="ctr"/>
            <a:r>
              <a:rPr lang="en-GB" sz="2400" dirty="0"/>
              <a:t>Local Walk (geography fieldwork)</a:t>
            </a:r>
          </a:p>
        </p:txBody>
      </p:sp>
      <p:sp>
        <p:nvSpPr>
          <p:cNvPr id="3" name="TextBox 2">
            <a:extLst>
              <a:ext uri="{FF2B5EF4-FFF2-40B4-BE49-F238E27FC236}">
                <a16:creationId xmlns:a16="http://schemas.microsoft.com/office/drawing/2014/main" id="{0DFC281D-4626-A9DD-C0A0-EE47DE0A970C}"/>
              </a:ext>
            </a:extLst>
          </p:cNvPr>
          <p:cNvSpPr txBox="1"/>
          <p:nvPr/>
        </p:nvSpPr>
        <p:spPr>
          <a:xfrm>
            <a:off x="379333" y="4487159"/>
            <a:ext cx="8474882" cy="2585323"/>
          </a:xfrm>
          <a:prstGeom prst="rect">
            <a:avLst/>
          </a:prstGeom>
          <a:noFill/>
        </p:spPr>
        <p:txBody>
          <a:bodyPr wrap="square" rtlCol="0">
            <a:spAutoFit/>
          </a:bodyPr>
          <a:lstStyle/>
          <a:p>
            <a:r>
              <a:rPr lang="en-GB" dirty="0"/>
              <a:t>We would love to have your support as parent volunteers on our school trips! Before each upcoming trip, class teachers will display a sign-up sheet on the classroom windows for one full week. To ensure a fair process, all submitted names will be drawn from a hat, and teachers will select the required number of parent helpers. Please kindly wait until the class teacher has personally confirmed your selection </a:t>
            </a:r>
            <a:r>
              <a:rPr lang="en-GB"/>
              <a:t>before making </a:t>
            </a:r>
            <a:r>
              <a:rPr lang="en-GB" dirty="0"/>
              <a:t>any time-off work requests or travel arrangements. Thank you so much for your understanding, enthusiasm, and continued partnership in helping our school trips run smoothly and safely.</a:t>
            </a:r>
          </a:p>
          <a:p>
            <a:endParaRPr lang="en-GB" dirty="0"/>
          </a:p>
        </p:txBody>
      </p:sp>
    </p:spTree>
    <p:extLst>
      <p:ext uri="{BB962C8B-B14F-4D97-AF65-F5344CB8AC3E}">
        <p14:creationId xmlns:p14="http://schemas.microsoft.com/office/powerpoint/2010/main" val="16741841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347370" y="116632"/>
            <a:ext cx="8229600" cy="720080"/>
          </a:xfrm>
          <a:noFill/>
          <a:ln>
            <a:noFill/>
          </a:ln>
        </p:spPr>
        <p:txBody>
          <a:bodyPr rtlCol="0">
            <a:normAutofit/>
          </a:bodyPr>
          <a:lstStyle/>
          <a:p>
            <a:pPr algn="l" eaLnBrk="1" fontAlgn="auto" hangingPunct="1">
              <a:spcAft>
                <a:spcPts val="0"/>
              </a:spcAft>
              <a:defRPr/>
            </a:pPr>
            <a:r>
              <a:rPr lang="en-GB" sz="3200" b="1" u="sng">
                <a:latin typeface="Tahoma" panose="020B0604030504040204" pitchFamily="34" charset="0"/>
                <a:ea typeface="Tahoma" panose="020B0604030504040204" pitchFamily="34" charset="0"/>
                <a:cs typeface="Tahoma" panose="020B0604030504040204" pitchFamily="34" charset="0"/>
              </a:rPr>
              <a:t>Year 1 Expectations </a:t>
            </a:r>
            <a:endParaRPr lang="en-US" sz="3200" b="1" u="sng">
              <a:latin typeface="Tahoma" panose="020B0604030504040204" pitchFamily="34" charset="0"/>
              <a:ea typeface="Tahoma" panose="020B0604030504040204" pitchFamily="34" charset="0"/>
              <a:cs typeface="Tahoma" panose="020B0604030504040204" pitchFamily="34" charset="0"/>
            </a:endParaRPr>
          </a:p>
        </p:txBody>
      </p:sp>
      <p:pic>
        <p:nvPicPr>
          <p:cNvPr id="5" name="Picture 5" descr="Grove Primary Schhol log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12360" y="116632"/>
            <a:ext cx="980634" cy="937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3" name="Table 2"/>
          <p:cNvGraphicFramePr>
            <a:graphicFrameLocks noGrp="1"/>
          </p:cNvGraphicFramePr>
          <p:nvPr>
            <p:extLst>
              <p:ext uri="{D42A27DB-BD31-4B8C-83A1-F6EECF244321}">
                <p14:modId xmlns:p14="http://schemas.microsoft.com/office/powerpoint/2010/main" val="1385025153"/>
              </p:ext>
            </p:extLst>
          </p:nvPr>
        </p:nvGraphicFramePr>
        <p:xfrm>
          <a:off x="347370" y="836712"/>
          <a:ext cx="7897038" cy="5799477"/>
        </p:xfrm>
        <a:graphic>
          <a:graphicData uri="http://schemas.openxmlformats.org/drawingml/2006/table">
            <a:tbl>
              <a:tblPr firstRow="1" bandRow="1">
                <a:tableStyleId>{5C22544A-7EE6-4342-B048-85BDC9FD1C3A}</a:tableStyleId>
              </a:tblPr>
              <a:tblGrid>
                <a:gridCol w="2536335">
                  <a:extLst>
                    <a:ext uri="{9D8B030D-6E8A-4147-A177-3AD203B41FA5}">
                      <a16:colId xmlns:a16="http://schemas.microsoft.com/office/drawing/2014/main" val="1939483394"/>
                    </a:ext>
                  </a:extLst>
                </a:gridCol>
                <a:gridCol w="2536335">
                  <a:extLst>
                    <a:ext uri="{9D8B030D-6E8A-4147-A177-3AD203B41FA5}">
                      <a16:colId xmlns:a16="http://schemas.microsoft.com/office/drawing/2014/main" val="307217011"/>
                    </a:ext>
                  </a:extLst>
                </a:gridCol>
                <a:gridCol w="2824368">
                  <a:extLst>
                    <a:ext uri="{9D8B030D-6E8A-4147-A177-3AD203B41FA5}">
                      <a16:colId xmlns:a16="http://schemas.microsoft.com/office/drawing/2014/main" val="1482288816"/>
                    </a:ext>
                  </a:extLst>
                </a:gridCol>
              </a:tblGrid>
              <a:tr h="770277">
                <a:tc>
                  <a:txBody>
                    <a:bodyPr/>
                    <a:lstStyle/>
                    <a:p>
                      <a:pPr algn="ctr"/>
                      <a:r>
                        <a:rPr lang="en-GB" sz="2400" dirty="0"/>
                        <a:t>Homework</a:t>
                      </a:r>
                    </a:p>
                  </a:txBody>
                  <a:tcPr/>
                </a:tc>
                <a:tc>
                  <a:txBody>
                    <a:bodyPr/>
                    <a:lstStyle/>
                    <a:p>
                      <a:pPr algn="ctr"/>
                      <a:r>
                        <a:rPr lang="en-GB" sz="2400" dirty="0"/>
                        <a:t>Reading </a:t>
                      </a:r>
                    </a:p>
                  </a:txBody>
                  <a:tcPr/>
                </a:tc>
                <a:tc>
                  <a:txBody>
                    <a:bodyPr/>
                    <a:lstStyle/>
                    <a:p>
                      <a:pPr algn="ctr"/>
                      <a:r>
                        <a:rPr lang="en-GB" sz="2400" dirty="0"/>
                        <a:t>Spelling</a:t>
                      </a:r>
                    </a:p>
                  </a:txBody>
                  <a:tcPr/>
                </a:tc>
                <a:extLst>
                  <a:ext uri="{0D108BD9-81ED-4DB2-BD59-A6C34878D82A}">
                    <a16:rowId xmlns:a16="http://schemas.microsoft.com/office/drawing/2014/main" val="956453129"/>
                  </a:ext>
                </a:extLst>
              </a:tr>
              <a:tr h="4760349">
                <a:tc>
                  <a:txBody>
                    <a:bodyPr/>
                    <a:lstStyle/>
                    <a:p>
                      <a:pPr algn="ctr"/>
                      <a:r>
                        <a:rPr lang="en-GB" dirty="0"/>
                        <a:t>In year 1,</a:t>
                      </a:r>
                      <a:r>
                        <a:rPr lang="en-GB" baseline="0" dirty="0"/>
                        <a:t> the children are expected to complete a piece of homework each week. They will range from English, Maths or Topic. This will always be a consolidation of learning from across the week.</a:t>
                      </a:r>
                    </a:p>
                    <a:p>
                      <a:pPr algn="ctr"/>
                      <a:endParaRPr lang="en-GB" baseline="0" dirty="0"/>
                    </a:p>
                    <a:p>
                      <a:pPr marL="0" marR="0" lvl="0" indent="0" algn="ctr" defTabSz="914400" rtl="0" eaLnBrk="1" fontAlgn="auto" latinLnBrk="0" hangingPunct="1">
                        <a:lnSpc>
                          <a:spcPct val="100000"/>
                        </a:lnSpc>
                        <a:spcBef>
                          <a:spcPts val="0"/>
                        </a:spcBef>
                        <a:spcAft>
                          <a:spcPts val="0"/>
                        </a:spcAft>
                        <a:buClrTx/>
                        <a:buSzTx/>
                        <a:buFontTx/>
                        <a:buNone/>
                        <a:tabLst/>
                        <a:defRPr/>
                      </a:pPr>
                      <a:r>
                        <a:rPr lang="en-GB" baseline="0" dirty="0"/>
                        <a:t>They will be given a yellow homework book to complete their homework in.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800" b="1" kern="1200" baseline="0" dirty="0">
                          <a:solidFill>
                            <a:srgbClr val="FF0000"/>
                          </a:solidFill>
                          <a:latin typeface="+mn-lt"/>
                          <a:ea typeface="+mn-ea"/>
                          <a:cs typeface="+mn-cs"/>
                        </a:rPr>
                        <a:t>Homework will be given on Friday.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b="1" baseline="0" dirty="0">
                          <a:solidFill>
                            <a:srgbClr val="FF0000"/>
                          </a:solidFill>
                        </a:rPr>
                        <a:t>Deadline: Wednesday PM.</a:t>
                      </a:r>
                      <a:endParaRPr lang="en-GB" b="1" dirty="0">
                        <a:solidFill>
                          <a:srgbClr val="FF0000"/>
                        </a:solidFill>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dirty="0"/>
                        <a:t>In year 1,</a:t>
                      </a:r>
                      <a:r>
                        <a:rPr lang="en-GB" sz="1600" baseline="0" dirty="0"/>
                        <a:t> the children are expected to read at least five times a week at home.  The children will change their books on a </a:t>
                      </a:r>
                      <a:r>
                        <a:rPr lang="en-GB" sz="1600" b="1" kern="1200" baseline="0" dirty="0">
                          <a:solidFill>
                            <a:srgbClr val="FF0000"/>
                          </a:solidFill>
                          <a:latin typeface="+mn-lt"/>
                          <a:ea typeface="+mn-ea"/>
                          <a:cs typeface="+mn-cs"/>
                        </a:rPr>
                        <a:t>Monday.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b="1" kern="1200" baseline="0" dirty="0">
                          <a:solidFill>
                            <a:srgbClr val="FF0000"/>
                          </a:solidFill>
                          <a:latin typeface="+mn-lt"/>
                          <a:ea typeface="+mn-ea"/>
                          <a:cs typeface="+mn-cs"/>
                        </a:rPr>
                        <a:t>They will receive 1 phonics book, 1 book from the reading area and 1 book from our school library.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baseline="0" dirty="0"/>
                        <a:t>Their books must remain in their bags daily. </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600" baseline="0" dirty="0"/>
                    </a:p>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baseline="0" dirty="0"/>
                        <a:t>A parent or guardian is expected to complete the reading log on every occasion.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baseline="0" dirty="0">
                          <a:solidFill>
                            <a:srgbClr val="FF0000"/>
                          </a:solidFill>
                        </a:rPr>
                        <a:t>Lost books: £5 charge for phonics books.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baseline="0" dirty="0">
                          <a:solidFill>
                            <a:srgbClr val="FF0000"/>
                          </a:solidFill>
                        </a:rPr>
                        <a:t>£2 charge for library and class reading books. </a:t>
                      </a:r>
                    </a:p>
                  </a:txBody>
                  <a:tcPr/>
                </a:tc>
                <a:tc>
                  <a:txBody>
                    <a:bodyPr/>
                    <a:lstStyle/>
                    <a:p>
                      <a:pPr algn="ctr"/>
                      <a:r>
                        <a:rPr lang="en-GB" dirty="0"/>
                        <a:t>In year 1, the children are given spellings</a:t>
                      </a:r>
                      <a:r>
                        <a:rPr lang="en-GB" baseline="0" dirty="0"/>
                        <a:t> on a </a:t>
                      </a:r>
                      <a:r>
                        <a:rPr lang="en-GB" b="1" baseline="0" dirty="0">
                          <a:solidFill>
                            <a:srgbClr val="FF0000"/>
                          </a:solidFill>
                        </a:rPr>
                        <a:t>Friday. </a:t>
                      </a:r>
                    </a:p>
                    <a:p>
                      <a:pPr algn="ctr"/>
                      <a:endParaRPr lang="en-GB" baseline="0" dirty="0"/>
                    </a:p>
                    <a:p>
                      <a:pPr algn="ctr"/>
                      <a:r>
                        <a:rPr lang="en-GB" baseline="0" dirty="0"/>
                        <a:t>They are expected to practise their spellings at home throughout the week until they have the spelling test on the </a:t>
                      </a:r>
                      <a:r>
                        <a:rPr lang="en-GB" b="1" baseline="0" dirty="0">
                          <a:solidFill>
                            <a:srgbClr val="FF0000"/>
                          </a:solidFill>
                        </a:rPr>
                        <a:t>following Friday</a:t>
                      </a:r>
                      <a:r>
                        <a:rPr lang="en-GB" baseline="0" dirty="0">
                          <a:solidFill>
                            <a:srgbClr val="FF0000"/>
                          </a:solidFill>
                        </a:rPr>
                        <a:t>. </a:t>
                      </a:r>
                    </a:p>
                    <a:p>
                      <a:pPr algn="ctr"/>
                      <a:endParaRPr lang="en-GB" baseline="0" dirty="0"/>
                    </a:p>
                    <a:p>
                      <a:pPr algn="ctr"/>
                      <a:r>
                        <a:rPr lang="en-GB" baseline="0" dirty="0"/>
                        <a:t>These spellings will also be practised three times a week at school as well. </a:t>
                      </a:r>
                    </a:p>
                    <a:p>
                      <a:pPr algn="ctr"/>
                      <a:endParaRPr lang="en-GB" baseline="0" dirty="0"/>
                    </a:p>
                    <a:p>
                      <a:pPr algn="ctr"/>
                      <a:r>
                        <a:rPr lang="en-GB" baseline="0" dirty="0"/>
                        <a:t>The spellings are the common exception words and spelling patterns for year 1.</a:t>
                      </a:r>
                      <a:endParaRPr lang="en-GB" dirty="0"/>
                    </a:p>
                  </a:txBody>
                  <a:tcPr/>
                </a:tc>
                <a:extLst>
                  <a:ext uri="{0D108BD9-81ED-4DB2-BD59-A6C34878D82A}">
                    <a16:rowId xmlns:a16="http://schemas.microsoft.com/office/drawing/2014/main" val="824629605"/>
                  </a:ext>
                </a:extLst>
              </a:tr>
            </a:tbl>
          </a:graphicData>
        </a:graphic>
      </p:graphicFrame>
    </p:spTree>
    <p:extLst>
      <p:ext uri="{BB962C8B-B14F-4D97-AF65-F5344CB8AC3E}">
        <p14:creationId xmlns:p14="http://schemas.microsoft.com/office/powerpoint/2010/main" val="18884761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0C56CD-EE2E-6549-D16E-F4530FAAC7C9}"/>
            </a:ext>
          </a:extLst>
        </p:cNvPr>
        <p:cNvGrpSpPr/>
        <p:nvPr/>
      </p:nvGrpSpPr>
      <p:grpSpPr>
        <a:xfrm>
          <a:off x="0" y="0"/>
          <a:ext cx="0" cy="0"/>
          <a:chOff x="0" y="0"/>
          <a:chExt cx="0" cy="0"/>
        </a:xfrm>
      </p:grpSpPr>
      <p:sp>
        <p:nvSpPr>
          <p:cNvPr id="7170" name="Rectangle 2">
            <a:extLst>
              <a:ext uri="{FF2B5EF4-FFF2-40B4-BE49-F238E27FC236}">
                <a16:creationId xmlns:a16="http://schemas.microsoft.com/office/drawing/2014/main" id="{79608607-5BE5-B51D-60EA-77D8ED828E09}"/>
              </a:ext>
            </a:extLst>
          </p:cNvPr>
          <p:cNvSpPr>
            <a:spLocks noGrp="1" noChangeArrowheads="1"/>
          </p:cNvSpPr>
          <p:nvPr>
            <p:ph type="title"/>
          </p:nvPr>
        </p:nvSpPr>
        <p:spPr>
          <a:xfrm>
            <a:off x="347370" y="116632"/>
            <a:ext cx="8229600" cy="720080"/>
          </a:xfrm>
          <a:noFill/>
          <a:ln>
            <a:noFill/>
          </a:ln>
        </p:spPr>
        <p:txBody>
          <a:bodyPr rtlCol="0">
            <a:normAutofit/>
          </a:bodyPr>
          <a:lstStyle/>
          <a:p>
            <a:pPr algn="l" eaLnBrk="1" fontAlgn="auto" hangingPunct="1">
              <a:spcAft>
                <a:spcPts val="0"/>
              </a:spcAft>
              <a:defRPr/>
            </a:pPr>
            <a:r>
              <a:rPr lang="en-GB" sz="3200" b="1" u="sng" dirty="0">
                <a:latin typeface="Tahoma" panose="020B0604030504040204" pitchFamily="34" charset="0"/>
                <a:ea typeface="Tahoma" panose="020B0604030504040204" pitchFamily="34" charset="0"/>
                <a:cs typeface="Tahoma" panose="020B0604030504040204" pitchFamily="34" charset="0"/>
              </a:rPr>
              <a:t>Phonics Expectations </a:t>
            </a:r>
            <a:endParaRPr lang="en-US" sz="3200" b="1" u="sng" dirty="0">
              <a:latin typeface="Tahoma" panose="020B0604030504040204" pitchFamily="34" charset="0"/>
              <a:ea typeface="Tahoma" panose="020B0604030504040204" pitchFamily="34" charset="0"/>
              <a:cs typeface="Tahoma" panose="020B0604030504040204" pitchFamily="34" charset="0"/>
            </a:endParaRPr>
          </a:p>
        </p:txBody>
      </p:sp>
      <p:pic>
        <p:nvPicPr>
          <p:cNvPr id="5" name="Picture 5" descr="Grove Primary Schhol logo">
            <a:extLst>
              <a:ext uri="{FF2B5EF4-FFF2-40B4-BE49-F238E27FC236}">
                <a16:creationId xmlns:a16="http://schemas.microsoft.com/office/drawing/2014/main" id="{21D3A100-161B-482C-CB10-07E9AE33CE7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12360" y="116632"/>
            <a:ext cx="980634" cy="937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9ECBE4BB-3A91-BC97-BC85-E78778C1CF66}"/>
              </a:ext>
            </a:extLst>
          </p:cNvPr>
          <p:cNvSpPr txBox="1"/>
          <p:nvPr/>
        </p:nvSpPr>
        <p:spPr>
          <a:xfrm>
            <a:off x="452486" y="793591"/>
            <a:ext cx="7532017" cy="2308324"/>
          </a:xfrm>
          <a:prstGeom prst="rect">
            <a:avLst/>
          </a:prstGeom>
          <a:noFill/>
        </p:spPr>
        <p:txBody>
          <a:bodyPr wrap="square" rtlCol="0">
            <a:spAutoFit/>
          </a:bodyPr>
          <a:lstStyle/>
          <a:p>
            <a:r>
              <a:rPr lang="en-GB" dirty="0"/>
              <a:t>In Year 1, we teach phonics daily, exploring a brand-new sound every single day across Phases 3 and 5 without introducing alternative spellings to keep learning clear and focused. To support this, your child will receive a weekly phonics reading book matched specifically to the exact sounds they are learning in class, rather than their general reading level. This ensures they can practice and apply their new decoding skills with confidence at home. To help you support your child, please watch the video linked on our website, so you can practice pronouncing these sounds together correctly at home. </a:t>
            </a:r>
          </a:p>
        </p:txBody>
      </p:sp>
      <p:pic>
        <p:nvPicPr>
          <p:cNvPr id="6" name="Picture 5">
            <a:extLst>
              <a:ext uri="{FF2B5EF4-FFF2-40B4-BE49-F238E27FC236}">
                <a16:creationId xmlns:a16="http://schemas.microsoft.com/office/drawing/2014/main" id="{FEC1BF04-2A79-CCAC-F383-CB7E9851826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6233" y="3101914"/>
            <a:ext cx="3048491" cy="3541839"/>
          </a:xfrm>
          <a:prstGeom prst="rect">
            <a:avLst/>
          </a:prstGeom>
        </p:spPr>
      </p:pic>
      <p:pic>
        <p:nvPicPr>
          <p:cNvPr id="8" name="Picture 7">
            <a:extLst>
              <a:ext uri="{FF2B5EF4-FFF2-40B4-BE49-F238E27FC236}">
                <a16:creationId xmlns:a16="http://schemas.microsoft.com/office/drawing/2014/main" id="{D8CC4465-F84E-B06E-D9F1-72210C4D78A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32633" y="2978869"/>
            <a:ext cx="3048103" cy="3999029"/>
          </a:xfrm>
          <a:prstGeom prst="rect">
            <a:avLst/>
          </a:prstGeom>
        </p:spPr>
      </p:pic>
    </p:spTree>
    <p:extLst>
      <p:ext uri="{BB962C8B-B14F-4D97-AF65-F5344CB8AC3E}">
        <p14:creationId xmlns:p14="http://schemas.microsoft.com/office/powerpoint/2010/main" val="42643394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3"/>
          <p:cNvSpPr>
            <a:spLocks noGrp="1" noChangeArrowheads="1"/>
          </p:cNvSpPr>
          <p:nvPr>
            <p:ph idx="1"/>
          </p:nvPr>
        </p:nvSpPr>
        <p:spPr>
          <a:xfrm>
            <a:off x="251520" y="764704"/>
            <a:ext cx="8712968" cy="5904656"/>
          </a:xfrm>
          <a:solidFill>
            <a:schemeClr val="bg1"/>
          </a:solidFill>
          <a:ln>
            <a:solidFill>
              <a:schemeClr val="bg1"/>
            </a:solidFill>
          </a:ln>
        </p:spPr>
        <p:txBody>
          <a:bodyPr vert="horz" lIns="91440" tIns="45720" rIns="91440" bIns="45720" rtlCol="0" anchor="t">
            <a:noAutofit/>
          </a:bodyPr>
          <a:lstStyle/>
          <a:p>
            <a:pPr marL="0" indent="0" eaLnBrk="1" hangingPunct="1">
              <a:lnSpc>
                <a:spcPct val="90000"/>
              </a:lnSpc>
              <a:buNone/>
            </a:pPr>
            <a:r>
              <a:rPr lang="en-GB" altLang="en-US" sz="1800" u="sng" dirty="0">
                <a:latin typeface="Tahoma" panose="020B0604030504040204" pitchFamily="34" charset="0"/>
                <a:ea typeface="Tahoma" panose="020B0604030504040204" pitchFamily="34" charset="0"/>
                <a:cs typeface="Tahoma" panose="020B0604030504040204" pitchFamily="34" charset="0"/>
              </a:rPr>
              <a:t>Labelling possessions </a:t>
            </a:r>
          </a:p>
          <a:p>
            <a:pPr marL="0" indent="0" eaLnBrk="1" hangingPunct="1">
              <a:lnSpc>
                <a:spcPct val="90000"/>
              </a:lnSpc>
              <a:buNone/>
            </a:pPr>
            <a:r>
              <a:rPr lang="en-GB" altLang="en-US" sz="1800" dirty="0">
                <a:latin typeface="Tahoma" panose="020B0604030504040204" pitchFamily="34" charset="0"/>
                <a:ea typeface="Tahoma" panose="020B0604030504040204" pitchFamily="34" charset="0"/>
                <a:cs typeface="Tahoma" panose="020B0604030504040204" pitchFamily="34" charset="0"/>
              </a:rPr>
              <a:t>Please ensure children’s </a:t>
            </a:r>
            <a:r>
              <a:rPr lang="en-GB" altLang="en-US" sz="1800" u="sng" dirty="0">
                <a:latin typeface="Tahoma" panose="020B0604030504040204" pitchFamily="34" charset="0"/>
                <a:ea typeface="Tahoma" panose="020B0604030504040204" pitchFamily="34" charset="0"/>
                <a:cs typeface="Tahoma" panose="020B0604030504040204" pitchFamily="34" charset="0"/>
              </a:rPr>
              <a:t>P.E. kits</a:t>
            </a:r>
            <a:r>
              <a:rPr lang="en-GB" altLang="en-US" sz="1800" dirty="0">
                <a:latin typeface="Tahoma" panose="020B0604030504040204" pitchFamily="34" charset="0"/>
                <a:ea typeface="Tahoma" panose="020B0604030504040204" pitchFamily="34" charset="0"/>
                <a:cs typeface="Tahoma" panose="020B0604030504040204" pitchFamily="34" charset="0"/>
              </a:rPr>
              <a:t> are clearly labelled including each plimsoll.  </a:t>
            </a:r>
          </a:p>
          <a:p>
            <a:pPr marL="0" indent="0" eaLnBrk="1" hangingPunct="1">
              <a:lnSpc>
                <a:spcPct val="90000"/>
              </a:lnSpc>
              <a:buNone/>
            </a:pPr>
            <a:r>
              <a:rPr lang="en-GB" altLang="en-US" sz="1800" dirty="0">
                <a:latin typeface="Tahoma" panose="020B0604030504040204" pitchFamily="34" charset="0"/>
                <a:ea typeface="Tahoma" panose="020B0604030504040204" pitchFamily="34" charset="0"/>
                <a:cs typeface="Tahoma" panose="020B0604030504040204" pitchFamily="34" charset="0"/>
              </a:rPr>
              <a:t>We would also ask that you </a:t>
            </a:r>
            <a:r>
              <a:rPr lang="en-GB" altLang="en-US" sz="1800" u="sng" dirty="0">
                <a:latin typeface="Tahoma" panose="020B0604030504040204" pitchFamily="34" charset="0"/>
                <a:ea typeface="Tahoma" panose="020B0604030504040204" pitchFamily="34" charset="0"/>
                <a:cs typeface="Tahoma" panose="020B0604030504040204" pitchFamily="34" charset="0"/>
              </a:rPr>
              <a:t>label coats, jumpers and jackets</a:t>
            </a:r>
            <a:r>
              <a:rPr lang="en-GB" altLang="en-US" sz="1800" dirty="0">
                <a:latin typeface="Tahoma" panose="020B0604030504040204" pitchFamily="34" charset="0"/>
                <a:ea typeface="Tahoma" panose="020B0604030504040204" pitchFamily="34" charset="0"/>
                <a:cs typeface="Tahoma" panose="020B0604030504040204" pitchFamily="34" charset="0"/>
              </a:rPr>
              <a:t> with a permanent marker along with your child’s class. </a:t>
            </a:r>
          </a:p>
          <a:p>
            <a:pPr marL="0" indent="0" eaLnBrk="1" hangingPunct="1">
              <a:lnSpc>
                <a:spcPct val="90000"/>
              </a:lnSpc>
              <a:buNone/>
            </a:pPr>
            <a:endParaRPr lang="en-GB" altLang="en-US" sz="1800" u="sng" dirty="0">
              <a:latin typeface="Tahoma" panose="020B0604030504040204" pitchFamily="34" charset="0"/>
              <a:ea typeface="Tahoma" panose="020B0604030504040204" pitchFamily="34" charset="0"/>
              <a:cs typeface="Tahoma" panose="020B0604030504040204" pitchFamily="34" charset="0"/>
            </a:endParaRPr>
          </a:p>
          <a:p>
            <a:pPr marL="0" indent="0" eaLnBrk="1" hangingPunct="1">
              <a:lnSpc>
                <a:spcPct val="90000"/>
              </a:lnSpc>
              <a:buNone/>
            </a:pPr>
            <a:r>
              <a:rPr lang="en-GB" altLang="en-US" sz="1800" u="sng" dirty="0">
                <a:latin typeface="Tahoma" panose="020B0604030504040204" pitchFamily="34" charset="0"/>
                <a:ea typeface="Tahoma" panose="020B0604030504040204" pitchFamily="34" charset="0"/>
                <a:cs typeface="Tahoma" panose="020B0604030504040204" pitchFamily="34" charset="0"/>
              </a:rPr>
              <a:t>Water Bottles</a:t>
            </a:r>
          </a:p>
          <a:p>
            <a:pPr marL="0" indent="0" eaLnBrk="1" hangingPunct="1">
              <a:lnSpc>
                <a:spcPct val="90000"/>
              </a:lnSpc>
              <a:buNone/>
            </a:pPr>
            <a:r>
              <a:rPr lang="en-GB" altLang="en-US" sz="1800" dirty="0">
                <a:latin typeface="Tahoma" panose="020B0604030504040204" pitchFamily="34" charset="0"/>
                <a:ea typeface="Tahoma" panose="020B0604030504040204" pitchFamily="34" charset="0"/>
                <a:cs typeface="Tahoma" panose="020B0604030504040204" pitchFamily="34" charset="0"/>
              </a:rPr>
              <a:t>The school has a policy that children bring water bottles to school and are encouraged to drink water throughout the day.  Please ensure your child has a water bottle and praise them for drinking during the school day.</a:t>
            </a:r>
          </a:p>
          <a:p>
            <a:pPr marL="0" indent="0" eaLnBrk="1" hangingPunct="1">
              <a:lnSpc>
                <a:spcPct val="90000"/>
              </a:lnSpc>
              <a:buNone/>
            </a:pPr>
            <a:endParaRPr lang="en-GB" altLang="en-US" sz="1800" dirty="0">
              <a:latin typeface="Tahoma" panose="020B0604030504040204" pitchFamily="34" charset="0"/>
              <a:ea typeface="Tahoma" panose="020B0604030504040204" pitchFamily="34" charset="0"/>
              <a:cs typeface="Tahoma" panose="020B0604030504040204" pitchFamily="34" charset="0"/>
            </a:endParaRPr>
          </a:p>
          <a:p>
            <a:pPr marL="0" indent="0" eaLnBrk="1" hangingPunct="1">
              <a:lnSpc>
                <a:spcPct val="90000"/>
              </a:lnSpc>
              <a:buNone/>
            </a:pPr>
            <a:r>
              <a:rPr lang="en-GB" altLang="en-US" sz="1800" u="sng" dirty="0">
                <a:latin typeface="Tahoma" panose="020B0604030504040204" pitchFamily="34" charset="0"/>
                <a:ea typeface="Tahoma" panose="020B0604030504040204" pitchFamily="34" charset="0"/>
                <a:cs typeface="Tahoma" panose="020B0604030504040204" pitchFamily="34" charset="0"/>
              </a:rPr>
              <a:t>Absences</a:t>
            </a:r>
          </a:p>
          <a:p>
            <a:pPr marL="0" indent="0" eaLnBrk="1" hangingPunct="1">
              <a:lnSpc>
                <a:spcPct val="90000"/>
              </a:lnSpc>
              <a:buNone/>
            </a:pPr>
            <a:r>
              <a:rPr lang="en-GB" altLang="en-US" sz="1800" dirty="0">
                <a:latin typeface="Tahoma" panose="020B0604030504040204" pitchFamily="34" charset="0"/>
                <a:ea typeface="Tahoma" panose="020B0604030504040204" pitchFamily="34" charset="0"/>
                <a:cs typeface="Tahoma" panose="020B0604030504040204" pitchFamily="34" charset="0"/>
              </a:rPr>
              <a:t>It is really important that your child is in school on a regular basis so that they can achieve the most out of their education and this will in turn give them an opportunity to win an attendance prize. </a:t>
            </a:r>
          </a:p>
          <a:p>
            <a:pPr marL="0" indent="0" eaLnBrk="1" hangingPunct="1">
              <a:lnSpc>
                <a:spcPct val="90000"/>
              </a:lnSpc>
              <a:buNone/>
            </a:pPr>
            <a:endParaRPr lang="en-GB" altLang="en-US" sz="2000" u="sng" dirty="0">
              <a:latin typeface="Tahoma" panose="020B0604030504040204" pitchFamily="34" charset="0"/>
              <a:ea typeface="Tahoma" panose="020B0604030504040204" pitchFamily="34" charset="0"/>
              <a:cs typeface="Tahoma" panose="020B0604030504040204" pitchFamily="34" charset="0"/>
            </a:endParaRPr>
          </a:p>
          <a:p>
            <a:pPr marL="0" indent="0" eaLnBrk="1" hangingPunct="1">
              <a:lnSpc>
                <a:spcPct val="90000"/>
              </a:lnSpc>
              <a:buNone/>
            </a:pPr>
            <a:r>
              <a:rPr lang="en-GB" altLang="en-US" sz="1800" u="sng" dirty="0">
                <a:latin typeface="Tahoma" panose="020B0604030504040204" pitchFamily="34" charset="0"/>
                <a:ea typeface="Tahoma" panose="020B0604030504040204" pitchFamily="34" charset="0"/>
                <a:cs typeface="Tahoma" panose="020B0604030504040204" pitchFamily="34" charset="0"/>
              </a:rPr>
              <a:t>PE</a:t>
            </a:r>
          </a:p>
          <a:p>
            <a:pPr marL="0" indent="0" eaLnBrk="1" hangingPunct="1">
              <a:lnSpc>
                <a:spcPct val="90000"/>
              </a:lnSpc>
              <a:buNone/>
            </a:pPr>
            <a:r>
              <a:rPr lang="en-GB" altLang="en-US" sz="1800" dirty="0">
                <a:latin typeface="Tahoma"/>
                <a:ea typeface="Tahoma"/>
                <a:cs typeface="Tahoma"/>
              </a:rPr>
              <a:t>Please ensure your child has the correct PE kit for indoor and outdoor PE and that they wear their PE kit to school on PE days. These days can change throughout the year- look out for school notices. Please make sure that your child has no earrings in on PE days. </a:t>
            </a:r>
            <a:endParaRPr lang="en-GB" altLang="en-US" sz="1800" dirty="0">
              <a:latin typeface="Tahoma" panose="020B0604030504040204" pitchFamily="34" charset="0"/>
              <a:ea typeface="Tahoma" panose="020B0604030504040204" pitchFamily="34" charset="0"/>
              <a:cs typeface="Tahoma" panose="020B0604030504040204" pitchFamily="34" charset="0"/>
            </a:endParaRPr>
          </a:p>
        </p:txBody>
      </p:sp>
      <p:sp>
        <p:nvSpPr>
          <p:cNvPr id="5" name="Rectangle 2"/>
          <p:cNvSpPr>
            <a:spLocks noGrp="1" noChangeArrowheads="1"/>
          </p:cNvSpPr>
          <p:nvPr>
            <p:ph type="title"/>
          </p:nvPr>
        </p:nvSpPr>
        <p:spPr>
          <a:xfrm>
            <a:off x="251520" y="53752"/>
            <a:ext cx="8085584" cy="710952"/>
          </a:xfrm>
          <a:solidFill>
            <a:schemeClr val="bg1"/>
          </a:solidFill>
          <a:ln>
            <a:solidFill>
              <a:schemeClr val="bg1"/>
            </a:solidFill>
          </a:ln>
        </p:spPr>
        <p:txBody>
          <a:bodyPr rtlCol="0">
            <a:normAutofit/>
          </a:bodyPr>
          <a:lstStyle/>
          <a:p>
            <a:pPr algn="l" eaLnBrk="1" fontAlgn="auto" hangingPunct="1">
              <a:spcAft>
                <a:spcPts val="0"/>
              </a:spcAft>
              <a:defRPr/>
            </a:pPr>
            <a:r>
              <a:rPr lang="en-GB" sz="3200" b="1" u="sng">
                <a:latin typeface="Tahoma" panose="020B0604030504040204" pitchFamily="34" charset="0"/>
                <a:ea typeface="Tahoma" panose="020B0604030504040204" pitchFamily="34" charset="0"/>
                <a:cs typeface="Tahoma" panose="020B0604030504040204" pitchFamily="34" charset="0"/>
              </a:rPr>
              <a:t>Parent Support</a:t>
            </a:r>
          </a:p>
        </p:txBody>
      </p:sp>
      <p:pic>
        <p:nvPicPr>
          <p:cNvPr id="4" name="Picture 5" descr="Grove Primary Schhol log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12360" y="116632"/>
            <a:ext cx="980634" cy="937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102497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D348167C7E21246B9E875C561B96D6F" ma:contentTypeVersion="12" ma:contentTypeDescription="Create a new document." ma:contentTypeScope="" ma:versionID="7f69ff0790758050b1c358c99483ebbf">
  <xsd:schema xmlns:xsd="http://www.w3.org/2001/XMLSchema" xmlns:xs="http://www.w3.org/2001/XMLSchema" xmlns:p="http://schemas.microsoft.com/office/2006/metadata/properties" xmlns:ns2="f327b352-3071-4bbb-9cdd-2e6ce0ff97ed" xmlns:ns3="359b6b4c-0abf-443f-9c55-5ce90c386f2e" targetNamespace="http://schemas.microsoft.com/office/2006/metadata/properties" ma:root="true" ma:fieldsID="86c232c3177f0ad0d32458e13889ed77" ns2:_="" ns3:_="">
    <xsd:import namespace="f327b352-3071-4bbb-9cdd-2e6ce0ff97ed"/>
    <xsd:import namespace="359b6b4c-0abf-443f-9c55-5ce90c386f2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327b352-3071-4bbb-9cdd-2e6ce0ff97e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0fbc285a-cb7b-4efa-ad50-f8689e2af0ae"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59b6b4c-0abf-443f-9c55-5ce90c386f2e"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71e67433-a353-4d52-b9cc-91b93e563618}" ma:internalName="TaxCatchAll" ma:showField="CatchAllData" ma:web="359b6b4c-0abf-443f-9c55-5ce90c386f2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359b6b4c-0abf-443f-9c55-5ce90c386f2e" xsi:nil="true"/>
    <lcf76f155ced4ddcb4097134ff3c332f xmlns="f327b352-3071-4bbb-9cdd-2e6ce0ff97ed">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16858E69-6DBB-4323-860D-448683196F7B}">
  <ds:schemaRefs>
    <ds:schemaRef ds:uri="359b6b4c-0abf-443f-9c55-5ce90c386f2e"/>
    <ds:schemaRef ds:uri="f327b352-3071-4bbb-9cdd-2e6ce0ff97e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AB7A4038-B429-48C1-B4A8-1302B7F9ACE5}">
  <ds:schemaRefs>
    <ds:schemaRef ds:uri="http://schemas.microsoft.com/sharepoint/v3/contenttype/forms"/>
  </ds:schemaRefs>
</ds:datastoreItem>
</file>

<file path=customXml/itemProps3.xml><?xml version="1.0" encoding="utf-8"?>
<ds:datastoreItem xmlns:ds="http://schemas.openxmlformats.org/officeDocument/2006/customXml" ds:itemID="{7816D246-09B7-475A-A3A9-F4469FDC7726}">
  <ds:schemaRefs>
    <ds:schemaRef ds:uri="18578847-fdf6-4928-97c0-d5060a036569"/>
    <ds:schemaRef ds:uri="359b6b4c-0abf-443f-9c55-5ce90c386f2e"/>
    <ds:schemaRef ds:uri="51388161-3fb6-45b8-89db-adf5696976ed"/>
    <ds:schemaRef ds:uri="f327b352-3071-4bbb-9cdd-2e6ce0ff97ed"/>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36</TotalTime>
  <Words>1422</Words>
  <Application>Microsoft Office PowerPoint</Application>
  <PresentationFormat>On-screen Show (4:3)</PresentationFormat>
  <Paragraphs>198</Paragraphs>
  <Slides>8</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Calibri</vt:lpstr>
      <vt:lpstr>Comic Sans MS</vt:lpstr>
      <vt:lpstr>Tahoma</vt:lpstr>
      <vt:lpstr>Office Theme</vt:lpstr>
      <vt:lpstr>PowerPoint Presentation</vt:lpstr>
      <vt:lpstr>Topic for the term- Autumn  </vt:lpstr>
      <vt:lpstr>Topic for the term- Spring  </vt:lpstr>
      <vt:lpstr>Topic for the term- Summer  </vt:lpstr>
      <vt:lpstr>Trips for the year </vt:lpstr>
      <vt:lpstr>Year 1 Expectations </vt:lpstr>
      <vt:lpstr>Phonics Expectations </vt:lpstr>
      <vt:lpstr>Parent Support</vt:lpstr>
    </vt:vector>
  </TitlesOfParts>
  <Company>Grove Primary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Hannah Leppard</dc:creator>
  <cp:lastModifiedBy>Miss Fall</cp:lastModifiedBy>
  <cp:revision>36</cp:revision>
  <cp:lastPrinted>2023-09-26T15:05:27Z</cp:lastPrinted>
  <dcterms:created xsi:type="dcterms:W3CDTF">2015-09-30T12:19:22Z</dcterms:created>
  <dcterms:modified xsi:type="dcterms:W3CDTF">2026-09-29T21:13:20Z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0x010100BD348167C7E21246B9E875C561B96D6F</vt:lpwstr>
  </property>
  <property fmtid="{D5CDD505-2E9C-101B-9397-08002B2CF9AE}" pid="3" name="MediaServiceImageTags">
    <vt:lpwstr/>
  </property>
</Properties>
</file>