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7" r:id="rId4"/>
  </p:sldMasterIdLst>
  <p:notesMasterIdLst>
    <p:notesMasterId r:id="rId12"/>
  </p:notesMasterIdLst>
  <p:handoutMasterIdLst>
    <p:handoutMasterId r:id="rId13"/>
  </p:handoutMasterIdLst>
  <p:sldIdLst>
    <p:sldId id="256" r:id="rId5"/>
    <p:sldId id="282" r:id="rId6"/>
    <p:sldId id="283" r:id="rId7"/>
    <p:sldId id="284" r:id="rId8"/>
    <p:sldId id="268" r:id="rId9"/>
    <p:sldId id="274" r:id="rId10"/>
    <p:sldId id="270" r:id="rId1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FCEC"/>
    <a:srgbClr val="00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305886-E11F-99F8-1D48-6929B7C356FD}" v="203" dt="2024-10-01T09:53:16.4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892" autoAdjust="0"/>
    <p:restoredTop sz="92969" autoAdjust="0"/>
  </p:normalViewPr>
  <p:slideViewPr>
    <p:cSldViewPr>
      <p:cViewPr>
        <p:scale>
          <a:sx n="80" d="100"/>
          <a:sy n="80" d="100"/>
        </p:scale>
        <p:origin x="570" y="-2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D00B1EB-57DB-47C3-A5F2-7897F18B88B2}" type="datetimeFigureOut">
              <a:rPr lang="en-GB" smtClean="0"/>
              <a:t>08/10/2026</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1469CC81-901E-4A31-B91F-753B932B9D30}" type="slidenum">
              <a:rPr lang="en-GB" smtClean="0"/>
              <a:t>‹#›</a:t>
            </a:fld>
            <a:endParaRPr lang="en-GB"/>
          </a:p>
        </p:txBody>
      </p:sp>
    </p:spTree>
    <p:extLst>
      <p:ext uri="{BB962C8B-B14F-4D97-AF65-F5344CB8AC3E}">
        <p14:creationId xmlns:p14="http://schemas.microsoft.com/office/powerpoint/2010/main" val="90292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65D0A08-5ECC-4ACC-971F-662D2B934E48}" type="datetimeFigureOut">
              <a:rPr lang="en-GB" smtClean="0"/>
              <a:t>08/10/2026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974EDAFD-DB68-4E13-836B-F869C6A5C18B}" type="slidenum">
              <a:rPr lang="en-GB" smtClean="0"/>
              <a:t>‹#›</a:t>
            </a:fld>
            <a:endParaRPr lang="en-GB"/>
          </a:p>
        </p:txBody>
      </p:sp>
    </p:spTree>
    <p:extLst>
      <p:ext uri="{BB962C8B-B14F-4D97-AF65-F5344CB8AC3E}">
        <p14:creationId xmlns:p14="http://schemas.microsoft.com/office/powerpoint/2010/main" val="1529582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5E9FEA82-8669-452F-939D-D0FBC9F1726E}" type="slidenum">
              <a:rPr lang="en-GB" altLang="en-US" smtClean="0">
                <a:latin typeface="Arial" charset="0"/>
              </a:rPr>
              <a:pPr/>
              <a:t>5</a:t>
            </a:fld>
            <a:endParaRPr lang="en-GB" altLang="en-US">
              <a:latin typeface="Arial" charset="0"/>
            </a:endParaRPr>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p>
        </p:txBody>
      </p:sp>
    </p:spTree>
    <p:extLst>
      <p:ext uri="{BB962C8B-B14F-4D97-AF65-F5344CB8AC3E}">
        <p14:creationId xmlns:p14="http://schemas.microsoft.com/office/powerpoint/2010/main" val="3175051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itchFamily="34" charset="0"/>
              </a:defRPr>
            </a:lvl1pPr>
            <a:lvl2pPr marL="742950" indent="-285750">
              <a:defRPr>
                <a:solidFill>
                  <a:schemeClr val="tx1"/>
                </a:solidFill>
                <a:latin typeface="Tahoma" pitchFamily="34" charset="0"/>
              </a:defRPr>
            </a:lvl2pPr>
            <a:lvl3pPr marL="1143000" indent="-228600">
              <a:defRPr>
                <a:solidFill>
                  <a:schemeClr val="tx1"/>
                </a:solidFill>
                <a:latin typeface="Tahoma" pitchFamily="34" charset="0"/>
              </a:defRPr>
            </a:lvl3pPr>
            <a:lvl4pPr marL="1600200" indent="-228600">
              <a:defRPr>
                <a:solidFill>
                  <a:schemeClr val="tx1"/>
                </a:solidFill>
                <a:latin typeface="Tahoma" pitchFamily="34" charset="0"/>
              </a:defRPr>
            </a:lvl4pPr>
            <a:lvl5pPr marL="2057400" indent="-228600">
              <a:defRPr>
                <a:solidFill>
                  <a:schemeClr val="tx1"/>
                </a:solidFill>
                <a:latin typeface="Tahoma" pitchFamily="34" charset="0"/>
              </a:defRPr>
            </a:lvl5pPr>
            <a:lvl6pPr marL="2514600" indent="-228600" eaLnBrk="0" fontAlgn="base" hangingPunct="0">
              <a:spcBef>
                <a:spcPct val="0"/>
              </a:spcBef>
              <a:spcAft>
                <a:spcPct val="0"/>
              </a:spcAft>
              <a:defRPr>
                <a:solidFill>
                  <a:schemeClr val="tx1"/>
                </a:solidFill>
                <a:latin typeface="Tahoma" pitchFamily="34" charset="0"/>
              </a:defRPr>
            </a:lvl6pPr>
            <a:lvl7pPr marL="2971800" indent="-228600" eaLnBrk="0" fontAlgn="base" hangingPunct="0">
              <a:spcBef>
                <a:spcPct val="0"/>
              </a:spcBef>
              <a:spcAft>
                <a:spcPct val="0"/>
              </a:spcAft>
              <a:defRPr>
                <a:solidFill>
                  <a:schemeClr val="tx1"/>
                </a:solidFill>
                <a:latin typeface="Tahoma" pitchFamily="34" charset="0"/>
              </a:defRPr>
            </a:lvl7pPr>
            <a:lvl8pPr marL="3429000" indent="-228600" eaLnBrk="0" fontAlgn="base" hangingPunct="0">
              <a:spcBef>
                <a:spcPct val="0"/>
              </a:spcBef>
              <a:spcAft>
                <a:spcPct val="0"/>
              </a:spcAft>
              <a:defRPr>
                <a:solidFill>
                  <a:schemeClr val="tx1"/>
                </a:solidFill>
                <a:latin typeface="Tahoma" pitchFamily="34" charset="0"/>
              </a:defRPr>
            </a:lvl8pPr>
            <a:lvl9pPr marL="3886200" indent="-228600" eaLnBrk="0" fontAlgn="base" hangingPunct="0">
              <a:spcBef>
                <a:spcPct val="0"/>
              </a:spcBef>
              <a:spcAft>
                <a:spcPct val="0"/>
              </a:spcAft>
              <a:defRPr>
                <a:solidFill>
                  <a:schemeClr val="tx1"/>
                </a:solidFill>
                <a:latin typeface="Tahoma" pitchFamily="34" charset="0"/>
              </a:defRPr>
            </a:lvl9pPr>
          </a:lstStyle>
          <a:p>
            <a:fld id="{C15E34EE-3D10-4C96-A14C-BC5B29AD17AC}" type="slidenum">
              <a:rPr lang="en-GB" altLang="en-US" smtClean="0">
                <a:latin typeface="Arial" charset="0"/>
              </a:rPr>
              <a:pPr/>
              <a:t>7</a:t>
            </a:fld>
            <a:endParaRPr lang="en-GB" altLang="en-US">
              <a:latin typeface="Arial"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50434B0-56E3-43D5-9026-A9B8970FAA0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3340434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0434B0-56E3-43D5-9026-A9B8970FAA0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1355194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0434B0-56E3-43D5-9026-A9B8970FAA0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2217965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50434B0-56E3-43D5-9026-A9B8970FAA08}"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1266066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50434B0-56E3-43D5-9026-A9B8970FAA08}" type="datetimeFigureOut">
              <a:rPr lang="en-GB" smtClean="0"/>
              <a:t>08/10/2026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23227861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50434B0-56E3-43D5-9026-A9B8970FAA08}" type="datetimeFigureOut">
              <a:rPr lang="en-GB" smtClean="0"/>
              <a:t>08/10/2026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1127942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0434B0-56E3-43D5-9026-A9B8970FAA08}" type="datetimeFigureOut">
              <a:rPr lang="en-GB" smtClean="0"/>
              <a:t>08/10/2026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296307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50434B0-56E3-43D5-9026-A9B8970FAA08}"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401479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0434B0-56E3-43D5-9026-A9B8970FAA08}" type="datetimeFigureOut">
              <a:rPr lang="en-GB" smtClean="0"/>
              <a:t>08/10/2026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13866879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0434B0-56E3-43D5-9026-A9B8970FAA0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37565172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0434B0-56E3-43D5-9026-A9B8970FAA0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29895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0434B0-56E3-43D5-9026-A9B8970FAA0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2624448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0434B0-56E3-43D5-9026-A9B8970FAA0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823821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0434B0-56E3-43D5-9026-A9B8970FAA0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15629861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0434B0-56E3-43D5-9026-A9B8970FAA0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1577436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50434B0-56E3-43D5-9026-A9B8970FAA08}" type="datetimeFigureOut">
              <a:rPr lang="en-GB" smtClean="0"/>
              <a:t>08/10/2026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B39FE46-F00C-42ED-A01F-A16342D8DEA6}" type="slidenum">
              <a:rPr lang="en-GB" smtClean="0"/>
              <a:t>‹#›</a:t>
            </a:fld>
            <a:endParaRPr lang="en-GB"/>
          </a:p>
        </p:txBody>
      </p:sp>
    </p:spTree>
    <p:extLst>
      <p:ext uri="{BB962C8B-B14F-4D97-AF65-F5344CB8AC3E}">
        <p14:creationId xmlns:p14="http://schemas.microsoft.com/office/powerpoint/2010/main" val="232493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0434B0-56E3-43D5-9026-A9B8970FAA08}" type="datetimeFigureOut">
              <a:rPr lang="en-GB" smtClean="0"/>
              <a:t>08/10/2026</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3B39FE46-F00C-42ED-A01F-A16342D8DEA6}" type="slidenum">
              <a:rPr lang="en-GB" smtClean="0"/>
              <a:t>‹#›</a:t>
            </a:fld>
            <a:endParaRPr lang="en-GB"/>
          </a:p>
        </p:txBody>
      </p:sp>
    </p:spTree>
    <p:extLst>
      <p:ext uri="{BB962C8B-B14F-4D97-AF65-F5344CB8AC3E}">
        <p14:creationId xmlns:p14="http://schemas.microsoft.com/office/powerpoint/2010/main" val="1192668976"/>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 id="2147483814" r:id="rId7"/>
    <p:sldLayoutId id="2147483815" r:id="rId8"/>
    <p:sldLayoutId id="2147483816" r:id="rId9"/>
    <p:sldLayoutId id="2147483817" r:id="rId10"/>
    <p:sldLayoutId id="2147483818" r:id="rId11"/>
    <p:sldLayoutId id="2147483819" r:id="rId12"/>
    <p:sldLayoutId id="2147483820" r:id="rId13"/>
    <p:sldLayoutId id="2147483821" r:id="rId14"/>
    <p:sldLayoutId id="2147483822" r:id="rId15"/>
    <p:sldLayoutId id="214748382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38FCEC"/>
            </a:gs>
            <a:gs pos="68000">
              <a:schemeClr val="accent1">
                <a:lumMod val="45000"/>
                <a:lumOff val="55000"/>
              </a:schemeClr>
            </a:gs>
            <a:gs pos="91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TextBox 3"/>
          <p:cNvSpPr txBox="1"/>
          <p:nvPr/>
        </p:nvSpPr>
        <p:spPr>
          <a:xfrm>
            <a:off x="941292" y="5279509"/>
            <a:ext cx="7280934" cy="739881"/>
          </a:xfrm>
          <a:prstGeom prst="rect">
            <a:avLst/>
          </a:prstGeom>
        </p:spPr>
        <p:txBody>
          <a:bodyPr vert="horz" lIns="91440" tIns="45720" rIns="91440" bIns="45720" rtlCol="0" anchor="b">
            <a:noAutofit/>
          </a:bodyPr>
          <a:lstStyle/>
          <a:p>
            <a:pPr algn="ctr">
              <a:lnSpc>
                <a:spcPct val="90000"/>
              </a:lnSpc>
              <a:spcBef>
                <a:spcPct val="0"/>
              </a:spcBef>
              <a:spcAft>
                <a:spcPts val="600"/>
              </a:spcAft>
            </a:pPr>
            <a:endParaRPr lang="en-US" sz="2400" b="1" dirty="0">
              <a:solidFill>
                <a:srgbClr val="002060"/>
              </a:solidFill>
              <a:latin typeface="Letterjoin-Air No-Lead 16" panose="02000805000000020003" pitchFamily="50" charset="0"/>
              <a:ea typeface="+mj-ea"/>
              <a:cs typeface="+mj-cs"/>
            </a:endParaRPr>
          </a:p>
          <a:p>
            <a:pPr algn="ctr">
              <a:lnSpc>
                <a:spcPct val="90000"/>
              </a:lnSpc>
              <a:spcBef>
                <a:spcPct val="0"/>
              </a:spcBef>
              <a:spcAft>
                <a:spcPts val="600"/>
              </a:spcAft>
            </a:pPr>
            <a:r>
              <a:rPr lang="en-US" sz="2400" b="1" dirty="0">
                <a:solidFill>
                  <a:srgbClr val="002060"/>
                </a:solidFill>
                <a:latin typeface="Letter-join No-Lead 16" panose="02000505000000020003" pitchFamily="50" charset="0"/>
                <a:ea typeface="+mj-ea"/>
                <a:cs typeface="+mj-cs"/>
              </a:rPr>
              <a:t>Grove Primary Schoo</a:t>
            </a:r>
            <a:r>
              <a:rPr lang="en-US" sz="2400" b="1" u="sng" dirty="0">
                <a:solidFill>
                  <a:srgbClr val="002060"/>
                </a:solidFill>
                <a:latin typeface="Letter-join No-Lead 16" panose="02000505000000020003" pitchFamily="50" charset="0"/>
                <a:ea typeface="+mj-ea"/>
                <a:cs typeface="+mj-cs"/>
              </a:rPr>
              <a:t>l</a:t>
            </a:r>
          </a:p>
          <a:p>
            <a:pPr algn="ctr">
              <a:lnSpc>
                <a:spcPct val="90000"/>
              </a:lnSpc>
              <a:spcBef>
                <a:spcPct val="0"/>
              </a:spcBef>
              <a:spcAft>
                <a:spcPts val="600"/>
              </a:spcAft>
            </a:pPr>
            <a:r>
              <a:rPr lang="en-US" sz="2400" b="1" dirty="0">
                <a:solidFill>
                  <a:srgbClr val="002060"/>
                </a:solidFill>
                <a:latin typeface="Letter-join No-Lead 16" panose="02000505000000020003" pitchFamily="50" charset="0"/>
                <a:ea typeface="+mj-ea"/>
                <a:cs typeface="+mj-cs"/>
              </a:rPr>
              <a:t>Year 2</a:t>
            </a:r>
          </a:p>
        </p:txBody>
      </p:sp>
      <p:pic>
        <p:nvPicPr>
          <p:cNvPr id="3" name="Picture 2" descr="Logo&#10;&#10;Description automatically generated">
            <a:extLst>
              <a:ext uri="{FF2B5EF4-FFF2-40B4-BE49-F238E27FC236}">
                <a16:creationId xmlns:a16="http://schemas.microsoft.com/office/drawing/2014/main" id="{7D0D0BEC-D884-5F42-99B3-204685180A39}"/>
              </a:ext>
            </a:extLst>
          </p:cNvPr>
          <p:cNvPicPr>
            <a:picLocks noChangeAspect="1"/>
          </p:cNvPicPr>
          <p:nvPr/>
        </p:nvPicPr>
        <p:blipFill rotWithShape="1">
          <a:blip r:embed="rId2">
            <a:extLst>
              <a:ext uri="{28A0092B-C50C-407E-A947-70E740481C1C}">
                <a14:useLocalDpi xmlns:a14="http://schemas.microsoft.com/office/drawing/2010/main" val="0"/>
              </a:ext>
            </a:extLst>
          </a:blip>
          <a:srcRect l="15225" t="8834" r="12790" b="9497"/>
          <a:stretch/>
        </p:blipFill>
        <p:spPr>
          <a:xfrm>
            <a:off x="3275855" y="1263022"/>
            <a:ext cx="2232248" cy="2165978"/>
          </a:xfrm>
          <a:prstGeom prst="rect">
            <a:avLst/>
          </a:prstGeom>
        </p:spPr>
      </p:pic>
      <p:pic>
        <p:nvPicPr>
          <p:cNvPr id="8193" name="Picture 1" descr="Graphical user interface, text&#10;&#10;Description automatically generated"/>
          <p:cNvPicPr>
            <a:picLocks noChangeAspect="1" noChangeArrowheads="1"/>
          </p:cNvPicPr>
          <p:nvPr/>
        </p:nvPicPr>
        <p:blipFill rotWithShape="1">
          <a:blip r:embed="rId3">
            <a:extLst>
              <a:ext uri="{28A0092B-C50C-407E-A947-70E740481C1C}">
                <a14:useLocalDpi xmlns:a14="http://schemas.microsoft.com/office/drawing/2010/main" val="0"/>
              </a:ext>
            </a:extLst>
          </a:blip>
          <a:srcRect l="29355" t="16804" r="12705" b="69899"/>
          <a:stretch/>
        </p:blipFill>
        <p:spPr bwMode="auto">
          <a:xfrm>
            <a:off x="2691818" y="3856140"/>
            <a:ext cx="3400323" cy="585270"/>
          </a:xfrm>
          <a:prstGeom prst="rect">
            <a:avLst/>
          </a:prstGeom>
          <a:noFill/>
          <a:effectLst>
            <a:softEdge rad="82086"/>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686007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1DF88C-34EC-D3A6-1502-4F8E4EB28C57}"/>
              </a:ext>
            </a:extLst>
          </p:cNvPr>
          <p:cNvSpPr>
            <a:spLocks noGrp="1"/>
          </p:cNvSpPr>
          <p:nvPr>
            <p:ph type="title"/>
          </p:nvPr>
        </p:nvSpPr>
        <p:spPr>
          <a:xfrm>
            <a:off x="457200" y="274638"/>
            <a:ext cx="8229600" cy="516778"/>
          </a:xfrm>
        </p:spPr>
        <p:txBody>
          <a:bodyPr>
            <a:normAutofit fontScale="90000"/>
          </a:bodyPr>
          <a:lstStyle/>
          <a:p>
            <a:pPr algn="ctr"/>
            <a:r>
              <a:rPr lang="en-GB" dirty="0">
                <a:latin typeface="Letter-join No-Lead 16" panose="02000505000000020003" pitchFamily="50" charset="0"/>
              </a:rPr>
              <a:t>Autumn Term</a:t>
            </a:r>
          </a:p>
        </p:txBody>
      </p:sp>
      <p:sp>
        <p:nvSpPr>
          <p:cNvPr id="3" name="Content Placeholder 2">
            <a:extLst>
              <a:ext uri="{FF2B5EF4-FFF2-40B4-BE49-F238E27FC236}">
                <a16:creationId xmlns:a16="http://schemas.microsoft.com/office/drawing/2014/main" id="{91FED57C-6924-7847-AA5D-43E45AA23C86}"/>
              </a:ext>
            </a:extLst>
          </p:cNvPr>
          <p:cNvSpPr>
            <a:spLocks noGrp="1"/>
          </p:cNvSpPr>
          <p:nvPr>
            <p:ph idx="1"/>
          </p:nvPr>
        </p:nvSpPr>
        <p:spPr>
          <a:xfrm>
            <a:off x="103425" y="1169982"/>
            <a:ext cx="8229600" cy="837255"/>
          </a:xfrm>
        </p:spPr>
        <p:txBody>
          <a:bodyPr>
            <a:noAutofit/>
          </a:bodyPr>
          <a:lstStyle/>
          <a:p>
            <a:pPr marL="0" indent="0">
              <a:buNone/>
            </a:pPr>
            <a:r>
              <a:rPr lang="en-GB" sz="1400" b="0" i="0" dirty="0">
                <a:effectLst/>
                <a:latin typeface="Letter-join No-Lead 16" panose="02000505000000020003" pitchFamily="50" charset="0"/>
              </a:rPr>
              <a:t>This </a:t>
            </a:r>
            <a:r>
              <a:rPr lang="en-GB" sz="1400" dirty="0">
                <a:latin typeface="Letter-join No-Lead 16" panose="02000505000000020003" pitchFamily="50" charset="0"/>
              </a:rPr>
              <a:t>term, </a:t>
            </a:r>
            <a:r>
              <a:rPr lang="en-GB" sz="1400" b="0" i="0" dirty="0">
                <a:effectLst/>
                <a:latin typeface="Letter-join No-Lead 16" panose="02000505000000020003" pitchFamily="50" charset="0"/>
              </a:rPr>
              <a:t>children will be learning about historically significant people who have had a major impact on the world. They will learn to use timelines, stories and historical sources to find out about the people featured and use historical models to explore their significance.</a:t>
            </a:r>
            <a:endParaRPr lang="en-GB" sz="1400" dirty="0">
              <a:latin typeface="Letter-join No-Lead 16" panose="02000505000000020003" pitchFamily="50" charset="0"/>
            </a:endParaRPr>
          </a:p>
        </p:txBody>
      </p:sp>
      <p:sp>
        <p:nvSpPr>
          <p:cNvPr id="6" name="TextBox 5">
            <a:extLst>
              <a:ext uri="{FF2B5EF4-FFF2-40B4-BE49-F238E27FC236}">
                <a16:creationId xmlns:a16="http://schemas.microsoft.com/office/drawing/2014/main" id="{22F657FC-A7C4-58DE-95B5-53A5775388DB}"/>
              </a:ext>
            </a:extLst>
          </p:cNvPr>
          <p:cNvSpPr txBox="1"/>
          <p:nvPr/>
        </p:nvSpPr>
        <p:spPr>
          <a:xfrm>
            <a:off x="106266" y="1951501"/>
            <a:ext cx="8712968" cy="584775"/>
          </a:xfrm>
          <a:prstGeom prst="rect">
            <a:avLst/>
          </a:prstGeom>
          <a:noFill/>
        </p:spPr>
        <p:txBody>
          <a:bodyPr wrap="square" rtlCol="0">
            <a:spAutoFit/>
          </a:bodyPr>
          <a:lstStyle/>
          <a:p>
            <a:r>
              <a:rPr lang="en-GB" b="1" dirty="0">
                <a:latin typeface="Letter-join No-Lead 16" panose="02000505000000020003" pitchFamily="50" charset="0"/>
              </a:rPr>
              <a:t>Art</a:t>
            </a:r>
            <a:r>
              <a:rPr lang="en-GB" sz="1400" dirty="0">
                <a:latin typeface="Letter-join No-Lead 16" panose="02000505000000020003" pitchFamily="50" charset="0"/>
              </a:rPr>
              <a:t>-W</a:t>
            </a:r>
            <a:r>
              <a:rPr lang="en-GB" sz="1400" b="0" i="0" dirty="0">
                <a:effectLst/>
                <a:latin typeface="Letter-join No-Lead 16" panose="02000505000000020003" pitchFamily="50" charset="0"/>
              </a:rPr>
              <a:t>ork of significant still life artists and still life techniques. </a:t>
            </a:r>
            <a:r>
              <a:rPr lang="en-GB" sz="1400" dirty="0">
                <a:latin typeface="Letter-join No-Lead 16" panose="02000505000000020003" pitchFamily="50" charset="0"/>
              </a:rPr>
              <a:t>Children will</a:t>
            </a:r>
            <a:r>
              <a:rPr lang="en-GB" sz="1400" b="0" i="0" dirty="0">
                <a:effectLst/>
                <a:latin typeface="Letter-join No-Lead 16" panose="02000505000000020003" pitchFamily="50" charset="0"/>
              </a:rPr>
              <a:t> explore a wide variety of still life and learn about the use of colour and composition. They create still life arrangements and artwork.</a:t>
            </a:r>
            <a:endParaRPr lang="en-GB" sz="1400" dirty="0">
              <a:latin typeface="Letter-join No-Lead 16" panose="02000505000000020003" pitchFamily="50" charset="0"/>
            </a:endParaRPr>
          </a:p>
        </p:txBody>
      </p:sp>
      <p:sp>
        <p:nvSpPr>
          <p:cNvPr id="8" name="TextBox 7">
            <a:extLst>
              <a:ext uri="{FF2B5EF4-FFF2-40B4-BE49-F238E27FC236}">
                <a16:creationId xmlns:a16="http://schemas.microsoft.com/office/drawing/2014/main" id="{76321F0F-F0F8-B113-1866-8ED6EBC3C460}"/>
              </a:ext>
            </a:extLst>
          </p:cNvPr>
          <p:cNvSpPr txBox="1"/>
          <p:nvPr/>
        </p:nvSpPr>
        <p:spPr>
          <a:xfrm>
            <a:off x="106266" y="2543123"/>
            <a:ext cx="8686800" cy="584775"/>
          </a:xfrm>
          <a:prstGeom prst="rect">
            <a:avLst/>
          </a:prstGeom>
          <a:noFill/>
        </p:spPr>
        <p:txBody>
          <a:bodyPr wrap="square">
            <a:spAutoFit/>
          </a:bodyPr>
          <a:lstStyle/>
          <a:p>
            <a:r>
              <a:rPr lang="en-GB" b="1" dirty="0">
                <a:latin typeface="Letter-join No-Lead 16" panose="02000505000000020003" pitchFamily="50" charset="0"/>
              </a:rPr>
              <a:t>Science</a:t>
            </a:r>
            <a:r>
              <a:rPr lang="en-GB" sz="1400" dirty="0">
                <a:latin typeface="Letter-join No-Lead 16" panose="02000505000000020003" pitchFamily="50" charset="0"/>
              </a:rPr>
              <a:t>-Habitats and what a habitat needs to provide. Children will explore local habitats to identify, and name living things and begin to understand how they depend on one another for food and shelter.</a:t>
            </a:r>
          </a:p>
        </p:txBody>
      </p:sp>
      <p:sp>
        <p:nvSpPr>
          <p:cNvPr id="11" name="TextBox 10">
            <a:extLst>
              <a:ext uri="{FF2B5EF4-FFF2-40B4-BE49-F238E27FC236}">
                <a16:creationId xmlns:a16="http://schemas.microsoft.com/office/drawing/2014/main" id="{ECC41566-D3A9-57E0-5587-A12AD2E6813B}"/>
              </a:ext>
            </a:extLst>
          </p:cNvPr>
          <p:cNvSpPr txBox="1"/>
          <p:nvPr/>
        </p:nvSpPr>
        <p:spPr>
          <a:xfrm>
            <a:off x="132434" y="3157064"/>
            <a:ext cx="8686800" cy="369332"/>
          </a:xfrm>
          <a:prstGeom prst="rect">
            <a:avLst/>
          </a:prstGeom>
          <a:noFill/>
        </p:spPr>
        <p:txBody>
          <a:bodyPr wrap="square">
            <a:spAutoFit/>
          </a:bodyPr>
          <a:lstStyle/>
          <a:p>
            <a:r>
              <a:rPr lang="en-GB" b="1" dirty="0">
                <a:latin typeface="Letter-join No-Lead 16" panose="02000505000000020003" pitchFamily="50" charset="0"/>
              </a:rPr>
              <a:t>English</a:t>
            </a:r>
            <a:r>
              <a:rPr lang="en-GB" sz="1400" dirty="0">
                <a:latin typeface="Letter-join No-Lead 16" panose="02000505000000020003" pitchFamily="50" charset="0"/>
              </a:rPr>
              <a:t>-Retelling, innovating parts of stories and using extended noun phrases to describe. </a:t>
            </a:r>
          </a:p>
        </p:txBody>
      </p:sp>
      <p:sp>
        <p:nvSpPr>
          <p:cNvPr id="13" name="TextBox 12">
            <a:extLst>
              <a:ext uri="{FF2B5EF4-FFF2-40B4-BE49-F238E27FC236}">
                <a16:creationId xmlns:a16="http://schemas.microsoft.com/office/drawing/2014/main" id="{6554E43B-7676-0120-82A4-D7EFE11A0D01}"/>
              </a:ext>
            </a:extLst>
          </p:cNvPr>
          <p:cNvSpPr txBox="1"/>
          <p:nvPr/>
        </p:nvSpPr>
        <p:spPr>
          <a:xfrm>
            <a:off x="106266" y="3554728"/>
            <a:ext cx="8686800" cy="369332"/>
          </a:xfrm>
          <a:prstGeom prst="rect">
            <a:avLst/>
          </a:prstGeom>
          <a:noFill/>
        </p:spPr>
        <p:txBody>
          <a:bodyPr wrap="square">
            <a:spAutoFit/>
          </a:bodyPr>
          <a:lstStyle/>
          <a:p>
            <a:r>
              <a:rPr lang="en-GB" b="1" dirty="0">
                <a:latin typeface="Letter-join No-Lead 16" panose="02000505000000020003" pitchFamily="50" charset="0"/>
              </a:rPr>
              <a:t>Maths</a:t>
            </a:r>
            <a:r>
              <a:rPr lang="en-GB" sz="1400" dirty="0">
                <a:latin typeface="Letter-join No-Lead 16" panose="02000505000000020003" pitchFamily="50" charset="0"/>
              </a:rPr>
              <a:t>-Place value, addition and subtraction and shape</a:t>
            </a:r>
          </a:p>
        </p:txBody>
      </p:sp>
      <p:sp>
        <p:nvSpPr>
          <p:cNvPr id="7" name="TextBox 6">
            <a:extLst>
              <a:ext uri="{FF2B5EF4-FFF2-40B4-BE49-F238E27FC236}">
                <a16:creationId xmlns:a16="http://schemas.microsoft.com/office/drawing/2014/main" id="{40F23194-7875-B32D-BBC6-7D75F0C48484}"/>
              </a:ext>
            </a:extLst>
          </p:cNvPr>
          <p:cNvSpPr txBox="1"/>
          <p:nvPr/>
        </p:nvSpPr>
        <p:spPr>
          <a:xfrm>
            <a:off x="103425" y="3941700"/>
            <a:ext cx="458832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solidFill>
                  <a:prstClr val="black"/>
                </a:solidFill>
                <a:latin typeface="Letter-join No-Lead 16" panose="02000505000000020003" pitchFamily="50" charset="0"/>
              </a:rPr>
              <a:t>PE</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-Football and Gym </a:t>
            </a:r>
          </a:p>
        </p:txBody>
      </p:sp>
      <p:sp>
        <p:nvSpPr>
          <p:cNvPr id="15" name="TextBox 14">
            <a:extLst>
              <a:ext uri="{FF2B5EF4-FFF2-40B4-BE49-F238E27FC236}">
                <a16:creationId xmlns:a16="http://schemas.microsoft.com/office/drawing/2014/main" id="{02E1F6A5-A349-B309-7563-A07D27BF78A2}"/>
              </a:ext>
            </a:extLst>
          </p:cNvPr>
          <p:cNvSpPr txBox="1"/>
          <p:nvPr/>
        </p:nvSpPr>
        <p:spPr>
          <a:xfrm>
            <a:off x="103425" y="4307501"/>
            <a:ext cx="5260663"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solidFill>
                  <a:prstClr val="black"/>
                </a:solidFill>
                <a:latin typeface="Letter-join No-Lead 16" panose="02000505000000020003" pitchFamily="50" charset="0"/>
              </a:rPr>
              <a:t>DT</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a:t>
            </a:r>
            <a:r>
              <a:rPr kumimoji="0" lang="en-GB" sz="1600" u="none" strike="noStrike" kern="1200" cap="none" spc="0" normalizeH="0" baseline="0" noProof="0" dirty="0">
                <a:ln>
                  <a:noFill/>
                </a:ln>
                <a:solidFill>
                  <a:srgbClr val="2A2A2B"/>
                </a:solidFill>
                <a:uLnTx/>
                <a:uFillTx/>
                <a:latin typeface="Letter-join No-Lead 16" panose="02000505000000020003" pitchFamily="50" charset="0"/>
              </a:rPr>
              <a:t>S</a:t>
            </a:r>
            <a:r>
              <a:rPr lang="en-GB" sz="1600" b="0" i="0" dirty="0" err="1">
                <a:solidFill>
                  <a:srgbClr val="2A2A2B"/>
                </a:solidFill>
                <a:effectLst/>
                <a:latin typeface="Letter-join No-Lead 16" panose="02000505000000020003" pitchFamily="50" charset="0"/>
              </a:rPr>
              <a:t>ources</a:t>
            </a:r>
            <a:r>
              <a:rPr lang="en-GB" sz="1600" b="0" i="0" dirty="0">
                <a:solidFill>
                  <a:srgbClr val="2A2A2B"/>
                </a:solidFill>
                <a:effectLst/>
                <a:latin typeface="Letter-join No-Lead 16" panose="02000505000000020003" pitchFamily="50" charset="0"/>
              </a:rPr>
              <a:t> of food and tools used for food preparation</a:t>
            </a:r>
            <a:r>
              <a:rPr lang="en-GB" sz="1200" b="0" i="0" dirty="0">
                <a:solidFill>
                  <a:srgbClr val="2A2A2B"/>
                </a:solidFill>
                <a:effectLst/>
                <a:latin typeface="Letter-join No-Lead 16" panose="02000505000000020003" pitchFamily="50" charset="0"/>
              </a:rPr>
              <a:t>.</a:t>
            </a:r>
            <a:endParaRPr kumimoji="0" lang="en-GB" sz="1200" b="0" i="0" u="none" strike="noStrike" kern="1200" cap="none" spc="0" normalizeH="0" baseline="0" noProof="0" dirty="0">
              <a:ln>
                <a:noFill/>
              </a:ln>
              <a:solidFill>
                <a:prstClr val="black"/>
              </a:solidFill>
              <a:effectLst/>
              <a:uLnTx/>
              <a:uFillTx/>
              <a:latin typeface="Letter-join No-Lead 16" panose="02000505000000020003" pitchFamily="50" charset="0"/>
            </a:endParaRPr>
          </a:p>
        </p:txBody>
      </p:sp>
      <p:sp>
        <p:nvSpPr>
          <p:cNvPr id="17" name="TextBox 16">
            <a:extLst>
              <a:ext uri="{FF2B5EF4-FFF2-40B4-BE49-F238E27FC236}">
                <a16:creationId xmlns:a16="http://schemas.microsoft.com/office/drawing/2014/main" id="{866677EB-BC0A-6CA0-BD19-E707FCC50C97}"/>
              </a:ext>
            </a:extLst>
          </p:cNvPr>
          <p:cNvSpPr txBox="1"/>
          <p:nvPr/>
        </p:nvSpPr>
        <p:spPr>
          <a:xfrm>
            <a:off x="106266" y="4714445"/>
            <a:ext cx="458832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solidFill>
                  <a:prstClr val="black"/>
                </a:solidFill>
                <a:latin typeface="Letter-join No-Lead 16" panose="02000505000000020003" pitchFamily="50" charset="0"/>
              </a:rPr>
              <a:t>RE</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-Christianity-stories about Jesus</a:t>
            </a:r>
          </a:p>
        </p:txBody>
      </p:sp>
      <p:sp>
        <p:nvSpPr>
          <p:cNvPr id="19" name="TextBox 18">
            <a:extLst>
              <a:ext uri="{FF2B5EF4-FFF2-40B4-BE49-F238E27FC236}">
                <a16:creationId xmlns:a16="http://schemas.microsoft.com/office/drawing/2014/main" id="{09735682-B304-8F8A-85F5-A0ED03BAAA29}"/>
              </a:ext>
            </a:extLst>
          </p:cNvPr>
          <p:cNvSpPr txBox="1"/>
          <p:nvPr/>
        </p:nvSpPr>
        <p:spPr>
          <a:xfrm>
            <a:off x="109107" y="5083777"/>
            <a:ext cx="458832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prstClr val="black"/>
                </a:solidFill>
                <a:effectLst/>
                <a:uLnTx/>
                <a:uFillTx/>
                <a:latin typeface="Letter-join No-Lead 16" panose="02000505000000020003" pitchFamily="50" charset="0"/>
              </a:rPr>
              <a:t>Computing</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a:t>
            </a:r>
            <a:r>
              <a:rPr lang="en-GB" sz="1400" dirty="0">
                <a:solidFill>
                  <a:prstClr val="black"/>
                </a:solidFill>
                <a:latin typeface="Letter-join No-Lead 16" panose="02000505000000020003" pitchFamily="50" charset="0"/>
              </a:rPr>
              <a:t>Computer systems and networks</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 </a:t>
            </a:r>
          </a:p>
        </p:txBody>
      </p:sp>
      <p:sp>
        <p:nvSpPr>
          <p:cNvPr id="21" name="TextBox 20">
            <a:extLst>
              <a:ext uri="{FF2B5EF4-FFF2-40B4-BE49-F238E27FC236}">
                <a16:creationId xmlns:a16="http://schemas.microsoft.com/office/drawing/2014/main" id="{5D79808D-BDB3-D55D-79CD-30CB1430C491}"/>
              </a:ext>
            </a:extLst>
          </p:cNvPr>
          <p:cNvSpPr txBox="1"/>
          <p:nvPr/>
        </p:nvSpPr>
        <p:spPr>
          <a:xfrm>
            <a:off x="106266" y="5446668"/>
            <a:ext cx="5113806"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solidFill>
                  <a:prstClr val="black"/>
                </a:solidFill>
                <a:latin typeface="Letter-join No-Lead 16" panose="02000505000000020003" pitchFamily="50" charset="0"/>
              </a:rPr>
              <a:t>Geography</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a:t>
            </a:r>
            <a:r>
              <a:rPr lang="en-GB" sz="1600" b="0" i="0" dirty="0">
                <a:solidFill>
                  <a:srgbClr val="2A2A2B"/>
                </a:solidFill>
                <a:effectLst/>
                <a:latin typeface="Letter-join No-Lead 16" panose="02000505000000020003" pitchFamily="50" charset="0"/>
              </a:rPr>
              <a:t>atlases, maps and cardinal compass points</a:t>
            </a:r>
            <a:endParaRPr kumimoji="0" lang="en-GB" sz="1600" b="0" i="0" u="none" strike="noStrike" kern="1200" cap="none" spc="0" normalizeH="0" baseline="0" noProof="0" dirty="0">
              <a:ln>
                <a:noFill/>
              </a:ln>
              <a:solidFill>
                <a:prstClr val="black"/>
              </a:solidFill>
              <a:effectLst/>
              <a:uLnTx/>
              <a:uFillTx/>
              <a:latin typeface="Letter-join No-Lead 16" panose="02000505000000020003" pitchFamily="50" charset="0"/>
            </a:endParaRPr>
          </a:p>
        </p:txBody>
      </p:sp>
      <p:sp>
        <p:nvSpPr>
          <p:cNvPr id="23" name="TextBox 22">
            <a:extLst>
              <a:ext uri="{FF2B5EF4-FFF2-40B4-BE49-F238E27FC236}">
                <a16:creationId xmlns:a16="http://schemas.microsoft.com/office/drawing/2014/main" id="{B93ADEBD-394A-CB3C-062C-7E2B7482F7AC}"/>
              </a:ext>
            </a:extLst>
          </p:cNvPr>
          <p:cNvSpPr txBox="1"/>
          <p:nvPr/>
        </p:nvSpPr>
        <p:spPr>
          <a:xfrm>
            <a:off x="807594" y="747124"/>
            <a:ext cx="7125596"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Letter-join No-Lead 16" panose="02000505000000020003" pitchFamily="50" charset="0"/>
              </a:rPr>
              <a:t>Topic- Movers and Shakers (History) </a:t>
            </a:r>
          </a:p>
        </p:txBody>
      </p:sp>
      <p:sp>
        <p:nvSpPr>
          <p:cNvPr id="25" name="TextBox 24">
            <a:extLst>
              <a:ext uri="{FF2B5EF4-FFF2-40B4-BE49-F238E27FC236}">
                <a16:creationId xmlns:a16="http://schemas.microsoft.com/office/drawing/2014/main" id="{FEC123F3-F82E-CE23-EF8C-33433C106328}"/>
              </a:ext>
            </a:extLst>
          </p:cNvPr>
          <p:cNvSpPr txBox="1"/>
          <p:nvPr/>
        </p:nvSpPr>
        <p:spPr>
          <a:xfrm>
            <a:off x="132434" y="5858523"/>
            <a:ext cx="458832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b="1" dirty="0">
                <a:solidFill>
                  <a:prstClr val="black"/>
                </a:solidFill>
                <a:latin typeface="Letter-join No-Lead 16" panose="02000505000000020003" pitchFamily="50" charset="0"/>
              </a:rPr>
              <a:t>Music</a:t>
            </a:r>
            <a:r>
              <a:rPr lang="en-GB" dirty="0">
                <a:solidFill>
                  <a:prstClr val="black"/>
                </a:solidFill>
                <a:latin typeface="Letter-join No-Lead 16" panose="02000505000000020003" pitchFamily="50" charset="0"/>
              </a:rPr>
              <a:t>-</a:t>
            </a:r>
            <a:r>
              <a:rPr lang="en-GB" sz="1400" dirty="0">
                <a:solidFill>
                  <a:prstClr val="black"/>
                </a:solidFill>
                <a:latin typeface="Letter-join No-Lead 16" panose="02000505000000020003" pitchFamily="50" charset="0"/>
              </a:rPr>
              <a:t>celebrates South African Music</a:t>
            </a:r>
            <a:endParaRPr kumimoji="0" lang="en-GB" sz="1400" i="0" u="none" strike="noStrike" kern="1200" cap="none" spc="0" normalizeH="0" baseline="0" noProof="0" dirty="0">
              <a:ln>
                <a:noFill/>
              </a:ln>
              <a:solidFill>
                <a:prstClr val="black"/>
              </a:solidFill>
              <a:effectLst/>
              <a:uLnTx/>
              <a:uFillTx/>
              <a:latin typeface="Letter-join No-Lead 16" panose="02000505000000020003" pitchFamily="50" charset="0"/>
            </a:endParaRPr>
          </a:p>
        </p:txBody>
      </p:sp>
    </p:spTree>
    <p:extLst>
      <p:ext uri="{BB962C8B-B14F-4D97-AF65-F5344CB8AC3E}">
        <p14:creationId xmlns:p14="http://schemas.microsoft.com/office/powerpoint/2010/main" val="2839346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9EF6E1-875D-6EE4-FD47-6B9FEB6D817B}"/>
              </a:ext>
            </a:extLst>
          </p:cNvPr>
          <p:cNvSpPr>
            <a:spLocks noGrp="1"/>
          </p:cNvSpPr>
          <p:nvPr>
            <p:ph type="title"/>
          </p:nvPr>
        </p:nvSpPr>
        <p:spPr>
          <a:xfrm>
            <a:off x="457200" y="274638"/>
            <a:ext cx="8229600" cy="634082"/>
          </a:xfrm>
        </p:spPr>
        <p:txBody>
          <a:bodyPr>
            <a:normAutofit fontScale="90000"/>
          </a:bodyPr>
          <a:lstStyle/>
          <a:p>
            <a:pPr algn="ctr"/>
            <a:r>
              <a:rPr lang="en-GB" dirty="0">
                <a:latin typeface="Letter-join No-Lead 16" panose="02000505000000020003" pitchFamily="50" charset="0"/>
              </a:rPr>
              <a:t>Spring Term</a:t>
            </a:r>
          </a:p>
        </p:txBody>
      </p:sp>
      <p:sp>
        <p:nvSpPr>
          <p:cNvPr id="4" name="TextBox 3">
            <a:extLst>
              <a:ext uri="{FF2B5EF4-FFF2-40B4-BE49-F238E27FC236}">
                <a16:creationId xmlns:a16="http://schemas.microsoft.com/office/drawing/2014/main" id="{B8EBC5F4-8D13-6CF9-60F2-23426E0D2BD8}"/>
              </a:ext>
            </a:extLst>
          </p:cNvPr>
          <p:cNvSpPr txBox="1"/>
          <p:nvPr/>
        </p:nvSpPr>
        <p:spPr>
          <a:xfrm>
            <a:off x="2627784" y="784724"/>
            <a:ext cx="4115614" cy="461665"/>
          </a:xfrm>
          <a:prstGeom prst="rect">
            <a:avLst/>
          </a:prstGeom>
          <a:noFill/>
        </p:spPr>
        <p:txBody>
          <a:bodyPr wrap="none" rtlCol="0">
            <a:spAutoFit/>
          </a:bodyPr>
          <a:lstStyle/>
          <a:p>
            <a:pPr algn="ctr"/>
            <a:r>
              <a:rPr lang="en-GB" sz="2400" b="1" dirty="0">
                <a:latin typeface="Letter-join No-Lead 16" panose="02000505000000020003" pitchFamily="50" charset="0"/>
              </a:rPr>
              <a:t>Topic- Magnificent Monarch</a:t>
            </a:r>
          </a:p>
        </p:txBody>
      </p:sp>
      <p:sp>
        <p:nvSpPr>
          <p:cNvPr id="5" name="TextBox 4">
            <a:extLst>
              <a:ext uri="{FF2B5EF4-FFF2-40B4-BE49-F238E27FC236}">
                <a16:creationId xmlns:a16="http://schemas.microsoft.com/office/drawing/2014/main" id="{DF024F32-9D1A-7F2D-2842-D5C8D444F376}"/>
              </a:ext>
            </a:extLst>
          </p:cNvPr>
          <p:cNvSpPr txBox="1"/>
          <p:nvPr/>
        </p:nvSpPr>
        <p:spPr>
          <a:xfrm>
            <a:off x="107504" y="1181485"/>
            <a:ext cx="8842003" cy="584775"/>
          </a:xfrm>
          <a:prstGeom prst="rect">
            <a:avLst/>
          </a:prstGeom>
          <a:noFill/>
        </p:spPr>
        <p:txBody>
          <a:bodyPr wrap="square" rtlCol="0">
            <a:spAutoFit/>
          </a:bodyPr>
          <a:lstStyle/>
          <a:p>
            <a:r>
              <a:rPr lang="en-GB" sz="1600" b="0" i="0" dirty="0">
                <a:solidFill>
                  <a:srgbClr val="2A2A2B"/>
                </a:solidFill>
                <a:effectLst/>
                <a:latin typeface="Letter-join No-Lead 16" panose="02000505000000020003" pitchFamily="50" charset="0"/>
              </a:rPr>
              <a:t>This term children will be learning about the English and British monarchy from AD 871 to the present day. Using timelines, information about royal palaces, portraits and other historical sources.</a:t>
            </a:r>
            <a:endParaRPr lang="en-GB" sz="1600" dirty="0">
              <a:latin typeface="Letter-join No-Lead 16" panose="02000505000000020003" pitchFamily="50" charset="0"/>
            </a:endParaRPr>
          </a:p>
        </p:txBody>
      </p:sp>
      <p:sp>
        <p:nvSpPr>
          <p:cNvPr id="8" name="TextBox 7">
            <a:extLst>
              <a:ext uri="{FF2B5EF4-FFF2-40B4-BE49-F238E27FC236}">
                <a16:creationId xmlns:a16="http://schemas.microsoft.com/office/drawing/2014/main" id="{FB971D88-D836-A39A-AAA6-15EF610B1434}"/>
              </a:ext>
            </a:extLst>
          </p:cNvPr>
          <p:cNvSpPr txBox="1"/>
          <p:nvPr/>
        </p:nvSpPr>
        <p:spPr>
          <a:xfrm>
            <a:off x="93914" y="1821771"/>
            <a:ext cx="9019385" cy="584775"/>
          </a:xfrm>
          <a:prstGeom prst="rect">
            <a:avLst/>
          </a:prstGeom>
          <a:noFill/>
        </p:spPr>
        <p:txBody>
          <a:bodyPr wrap="square">
            <a:spAutoFit/>
          </a:bodyPr>
          <a:lstStyle/>
          <a:p>
            <a:r>
              <a:rPr lang="en-GB" b="1" dirty="0">
                <a:latin typeface="Letter-join No-Lead 16" panose="02000505000000020003" pitchFamily="50" charset="0"/>
              </a:rPr>
              <a:t>Art</a:t>
            </a:r>
            <a:r>
              <a:rPr lang="en-GB" sz="1400" dirty="0">
                <a:latin typeface="Letter-join No-Lead 16" panose="02000505000000020003" pitchFamily="50" charset="0"/>
              </a:rPr>
              <a:t>-analyse the portraits of Tudor monarchs and compare Tudor portraits and selfies today. They use photo editing software to create royal portraits.</a:t>
            </a:r>
          </a:p>
        </p:txBody>
      </p:sp>
      <p:sp>
        <p:nvSpPr>
          <p:cNvPr id="11" name="TextBox 10">
            <a:extLst>
              <a:ext uri="{FF2B5EF4-FFF2-40B4-BE49-F238E27FC236}">
                <a16:creationId xmlns:a16="http://schemas.microsoft.com/office/drawing/2014/main" id="{721DBB25-1437-A66B-BE4C-D18067CCEA03}"/>
              </a:ext>
            </a:extLst>
          </p:cNvPr>
          <p:cNvSpPr txBox="1"/>
          <p:nvPr/>
        </p:nvSpPr>
        <p:spPr>
          <a:xfrm>
            <a:off x="93914" y="2394290"/>
            <a:ext cx="8928992" cy="584775"/>
          </a:xfrm>
          <a:prstGeom prst="rect">
            <a:avLst/>
          </a:prstGeom>
          <a:noFill/>
        </p:spPr>
        <p:txBody>
          <a:bodyPr wrap="square">
            <a:spAutoFit/>
          </a:bodyPr>
          <a:lstStyle/>
          <a:p>
            <a:r>
              <a:rPr lang="en-GB" b="1" dirty="0">
                <a:latin typeface="Letter-join No-Lead 16" panose="02000505000000020003" pitchFamily="50" charset="0"/>
              </a:rPr>
              <a:t>Science</a:t>
            </a:r>
            <a:r>
              <a:rPr lang="en-GB" sz="1400" dirty="0">
                <a:latin typeface="Letter-join No-Lead 16" panose="02000505000000020003" pitchFamily="50" charset="0"/>
              </a:rPr>
              <a:t>-Growth in animals by exploring the life cycles of some familiar animals. They build on learning about the survival of humans by identifying the basic needs of animals for survival, including food, water, air and shelter.</a:t>
            </a:r>
          </a:p>
        </p:txBody>
      </p:sp>
      <p:sp>
        <p:nvSpPr>
          <p:cNvPr id="13" name="TextBox 12">
            <a:extLst>
              <a:ext uri="{FF2B5EF4-FFF2-40B4-BE49-F238E27FC236}">
                <a16:creationId xmlns:a16="http://schemas.microsoft.com/office/drawing/2014/main" id="{91706060-2470-22A6-D0AB-751E4D36C4D9}"/>
              </a:ext>
            </a:extLst>
          </p:cNvPr>
          <p:cNvSpPr txBox="1"/>
          <p:nvPr/>
        </p:nvSpPr>
        <p:spPr>
          <a:xfrm>
            <a:off x="64009" y="3194509"/>
            <a:ext cx="8928992" cy="369332"/>
          </a:xfrm>
          <a:prstGeom prst="rect">
            <a:avLst/>
          </a:prstGeom>
          <a:noFill/>
        </p:spPr>
        <p:txBody>
          <a:bodyPr wrap="square">
            <a:spAutoFit/>
          </a:bodyPr>
          <a:lstStyle/>
          <a:p>
            <a:r>
              <a:rPr lang="en-GB" b="1" dirty="0">
                <a:latin typeface="Letter-join No-Lead 16" panose="02000505000000020003" pitchFamily="50" charset="0"/>
              </a:rPr>
              <a:t>English</a:t>
            </a:r>
            <a:r>
              <a:rPr lang="en-GB" dirty="0">
                <a:latin typeface="Letter-join No-Lead 16" panose="02000505000000020003" pitchFamily="50" charset="0"/>
              </a:rPr>
              <a:t>-</a:t>
            </a:r>
            <a:r>
              <a:rPr lang="en-GB" sz="1400" dirty="0">
                <a:latin typeface="Letter-join No-Lead 16" panose="02000505000000020003" pitchFamily="50" charset="0"/>
              </a:rPr>
              <a:t>Writing recounts, innovating stories and poems.  </a:t>
            </a:r>
          </a:p>
        </p:txBody>
      </p:sp>
      <p:sp>
        <p:nvSpPr>
          <p:cNvPr id="15" name="TextBox 14">
            <a:extLst>
              <a:ext uri="{FF2B5EF4-FFF2-40B4-BE49-F238E27FC236}">
                <a16:creationId xmlns:a16="http://schemas.microsoft.com/office/drawing/2014/main" id="{EB278FDF-CE89-963C-CD58-06868DF9FFC4}"/>
              </a:ext>
            </a:extLst>
          </p:cNvPr>
          <p:cNvSpPr txBox="1"/>
          <p:nvPr/>
        </p:nvSpPr>
        <p:spPr>
          <a:xfrm>
            <a:off x="62307" y="3646124"/>
            <a:ext cx="8928992" cy="369332"/>
          </a:xfrm>
          <a:prstGeom prst="rect">
            <a:avLst/>
          </a:prstGeom>
          <a:noFill/>
        </p:spPr>
        <p:txBody>
          <a:bodyPr wrap="square">
            <a:spAutoFit/>
          </a:bodyPr>
          <a:lstStyle/>
          <a:p>
            <a:r>
              <a:rPr lang="en-GB" b="1" dirty="0">
                <a:latin typeface="Letter-join No-Lead 16" panose="02000505000000020003" pitchFamily="50" charset="0"/>
              </a:rPr>
              <a:t>Maths</a:t>
            </a:r>
            <a:r>
              <a:rPr lang="en-GB" dirty="0">
                <a:latin typeface="Letter-join No-Lead 16" panose="02000505000000020003" pitchFamily="50" charset="0"/>
              </a:rPr>
              <a:t>-</a:t>
            </a:r>
            <a:r>
              <a:rPr lang="en-GB" sz="1400" dirty="0">
                <a:latin typeface="Letter-join No-Lead 16" panose="02000505000000020003" pitchFamily="50" charset="0"/>
              </a:rPr>
              <a:t>Fraction, time, Statistics, Position and direction. </a:t>
            </a:r>
          </a:p>
        </p:txBody>
      </p:sp>
      <p:sp>
        <p:nvSpPr>
          <p:cNvPr id="7" name="TextBox 6">
            <a:extLst>
              <a:ext uri="{FF2B5EF4-FFF2-40B4-BE49-F238E27FC236}">
                <a16:creationId xmlns:a16="http://schemas.microsoft.com/office/drawing/2014/main" id="{A0B6AA0C-3175-04F4-4369-F949AD987869}"/>
              </a:ext>
            </a:extLst>
          </p:cNvPr>
          <p:cNvSpPr txBox="1"/>
          <p:nvPr/>
        </p:nvSpPr>
        <p:spPr>
          <a:xfrm>
            <a:off x="73193" y="4039830"/>
            <a:ext cx="462098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Letter-join No-Lead 16" panose="02000505000000020003" pitchFamily="50" charset="0"/>
              </a:rPr>
              <a:t>PE</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-Hockey and coastline Gymnastics</a:t>
            </a:r>
          </a:p>
        </p:txBody>
      </p:sp>
      <p:sp>
        <p:nvSpPr>
          <p:cNvPr id="16" name="TextBox 15">
            <a:extLst>
              <a:ext uri="{FF2B5EF4-FFF2-40B4-BE49-F238E27FC236}">
                <a16:creationId xmlns:a16="http://schemas.microsoft.com/office/drawing/2014/main" id="{E5838627-085B-A0C1-B2B3-5A83E9A14007}"/>
              </a:ext>
            </a:extLst>
          </p:cNvPr>
          <p:cNvSpPr txBox="1"/>
          <p:nvPr/>
        </p:nvSpPr>
        <p:spPr>
          <a:xfrm>
            <a:off x="73193" y="4422195"/>
            <a:ext cx="463187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Letter-join No-Lead 16" panose="02000505000000020003" pitchFamily="50" charset="0"/>
              </a:rPr>
              <a:t>DT</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a:t>
            </a:r>
            <a:r>
              <a:rPr lang="en-GB" sz="1400" b="0" i="0" dirty="0">
                <a:solidFill>
                  <a:srgbClr val="2A2A2B"/>
                </a:solidFill>
                <a:effectLst/>
                <a:latin typeface="Letter-join No-Lead 16" panose="02000505000000020003" pitchFamily="50" charset="0"/>
              </a:rPr>
              <a:t> </a:t>
            </a:r>
            <a:r>
              <a:rPr lang="en-GB" sz="1600" b="0" i="0" dirty="0">
                <a:solidFill>
                  <a:srgbClr val="2A2A2B"/>
                </a:solidFill>
                <a:effectLst/>
                <a:latin typeface="Letter-join No-Lead 16" panose="02000505000000020003" pitchFamily="50" charset="0"/>
              </a:rPr>
              <a:t>sewing patterns</a:t>
            </a:r>
            <a:endParaRPr kumimoji="0" lang="en-GB" sz="1600" b="0" i="0" u="none" strike="noStrike" kern="1200" cap="none" spc="0" normalizeH="0" baseline="0" noProof="0" dirty="0">
              <a:ln>
                <a:noFill/>
              </a:ln>
              <a:solidFill>
                <a:prstClr val="black"/>
              </a:solidFill>
              <a:effectLst/>
              <a:uLnTx/>
              <a:uFillTx/>
              <a:latin typeface="Letter-join No-Lead 16" panose="02000505000000020003" pitchFamily="50" charset="0"/>
            </a:endParaRPr>
          </a:p>
        </p:txBody>
      </p:sp>
      <p:sp>
        <p:nvSpPr>
          <p:cNvPr id="18" name="TextBox 17">
            <a:extLst>
              <a:ext uri="{FF2B5EF4-FFF2-40B4-BE49-F238E27FC236}">
                <a16:creationId xmlns:a16="http://schemas.microsoft.com/office/drawing/2014/main" id="{E127BA87-BA1C-317F-BE44-98E21046AD2F}"/>
              </a:ext>
            </a:extLst>
          </p:cNvPr>
          <p:cNvSpPr txBox="1"/>
          <p:nvPr/>
        </p:nvSpPr>
        <p:spPr>
          <a:xfrm>
            <a:off x="93914" y="4828934"/>
            <a:ext cx="463187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Letter-join No-Lead 16" panose="02000505000000020003" pitchFamily="50" charset="0"/>
              </a:rPr>
              <a:t>RE</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a:t>
            </a:r>
            <a:r>
              <a:rPr lang="en-GB" sz="1400" dirty="0">
                <a:solidFill>
                  <a:prstClr val="black"/>
                </a:solidFill>
                <a:latin typeface="Letter-join No-Lead 16" panose="02000505000000020003" pitchFamily="50" charset="0"/>
              </a:rPr>
              <a:t>Comparing a church and mosque</a:t>
            </a:r>
            <a:endPar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endParaRPr>
          </a:p>
        </p:txBody>
      </p:sp>
      <p:sp>
        <p:nvSpPr>
          <p:cNvPr id="20" name="TextBox 19">
            <a:extLst>
              <a:ext uri="{FF2B5EF4-FFF2-40B4-BE49-F238E27FC236}">
                <a16:creationId xmlns:a16="http://schemas.microsoft.com/office/drawing/2014/main" id="{A2265E90-FA31-09DE-08A5-D9C6464F0262}"/>
              </a:ext>
            </a:extLst>
          </p:cNvPr>
          <p:cNvSpPr txBox="1"/>
          <p:nvPr/>
        </p:nvSpPr>
        <p:spPr>
          <a:xfrm>
            <a:off x="73968" y="5222640"/>
            <a:ext cx="463187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Letter-join No-Lead 16" panose="02000505000000020003" pitchFamily="50" charset="0"/>
              </a:rPr>
              <a:t>Computing</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-Making music </a:t>
            </a:r>
          </a:p>
        </p:txBody>
      </p:sp>
      <p:sp>
        <p:nvSpPr>
          <p:cNvPr id="22" name="TextBox 21">
            <a:extLst>
              <a:ext uri="{FF2B5EF4-FFF2-40B4-BE49-F238E27FC236}">
                <a16:creationId xmlns:a16="http://schemas.microsoft.com/office/drawing/2014/main" id="{6C2FE69B-8231-ED6A-E462-4E57BB22CFB4}"/>
              </a:ext>
            </a:extLst>
          </p:cNvPr>
          <p:cNvSpPr txBox="1"/>
          <p:nvPr/>
        </p:nvSpPr>
        <p:spPr>
          <a:xfrm>
            <a:off x="73193" y="5607405"/>
            <a:ext cx="4631870"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Letter-join No-Lead 16" panose="02000505000000020003" pitchFamily="50" charset="0"/>
              </a:rPr>
              <a:t>Geography</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-Coastlines</a:t>
            </a:r>
          </a:p>
        </p:txBody>
      </p:sp>
      <p:sp>
        <p:nvSpPr>
          <p:cNvPr id="24" name="TextBox 23">
            <a:extLst>
              <a:ext uri="{FF2B5EF4-FFF2-40B4-BE49-F238E27FC236}">
                <a16:creationId xmlns:a16="http://schemas.microsoft.com/office/drawing/2014/main" id="{F56EF1FD-90EB-BCF5-7A2B-FAC49533164D}"/>
              </a:ext>
            </a:extLst>
          </p:cNvPr>
          <p:cNvSpPr txBox="1"/>
          <p:nvPr/>
        </p:nvSpPr>
        <p:spPr>
          <a:xfrm>
            <a:off x="58994" y="6025044"/>
            <a:ext cx="4588328" cy="369332"/>
          </a:xfrm>
          <a:prstGeom prst="rect">
            <a:avLst/>
          </a:prstGeom>
          <a:noFill/>
        </p:spPr>
        <p:txBody>
          <a:bodyPr wrap="square">
            <a:spAutoFit/>
          </a:bodyPr>
          <a:lstStyle/>
          <a:p>
            <a:r>
              <a:rPr lang="en-GB" b="1" dirty="0">
                <a:solidFill>
                  <a:prstClr val="black"/>
                </a:solidFill>
                <a:latin typeface="Letter-join No-Lead 16" panose="02000505000000020003" pitchFamily="50" charset="0"/>
              </a:rPr>
              <a:t>Music</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-Songs about friendship. </a:t>
            </a:r>
            <a:endParaRPr lang="en-GB" dirty="0">
              <a:latin typeface="Letter-join No-Lead 16" panose="02000505000000020003" pitchFamily="50" charset="0"/>
            </a:endParaRPr>
          </a:p>
        </p:txBody>
      </p:sp>
    </p:spTree>
    <p:extLst>
      <p:ext uri="{BB962C8B-B14F-4D97-AF65-F5344CB8AC3E}">
        <p14:creationId xmlns:p14="http://schemas.microsoft.com/office/powerpoint/2010/main" val="20321591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01DF88C-34EC-D3A6-1502-4F8E4EB28C57}"/>
              </a:ext>
            </a:extLst>
          </p:cNvPr>
          <p:cNvSpPr>
            <a:spLocks noGrp="1"/>
          </p:cNvSpPr>
          <p:nvPr>
            <p:ph type="title"/>
          </p:nvPr>
        </p:nvSpPr>
        <p:spPr>
          <a:xfrm>
            <a:off x="457200" y="274638"/>
            <a:ext cx="8229600" cy="516778"/>
          </a:xfrm>
        </p:spPr>
        <p:txBody>
          <a:bodyPr>
            <a:normAutofit fontScale="90000"/>
          </a:bodyPr>
          <a:lstStyle/>
          <a:p>
            <a:pPr algn="ctr"/>
            <a:r>
              <a:rPr lang="en-GB" dirty="0"/>
              <a:t>Summer Term</a:t>
            </a:r>
          </a:p>
        </p:txBody>
      </p:sp>
      <p:sp>
        <p:nvSpPr>
          <p:cNvPr id="3" name="Content Placeholder 2">
            <a:extLst>
              <a:ext uri="{FF2B5EF4-FFF2-40B4-BE49-F238E27FC236}">
                <a16:creationId xmlns:a16="http://schemas.microsoft.com/office/drawing/2014/main" id="{91FED57C-6924-7847-AA5D-43E45AA23C86}"/>
              </a:ext>
            </a:extLst>
          </p:cNvPr>
          <p:cNvSpPr>
            <a:spLocks noGrp="1"/>
          </p:cNvSpPr>
          <p:nvPr>
            <p:ph idx="1"/>
          </p:nvPr>
        </p:nvSpPr>
        <p:spPr>
          <a:xfrm>
            <a:off x="145264" y="1349047"/>
            <a:ext cx="8229600" cy="977293"/>
          </a:xfrm>
        </p:spPr>
        <p:txBody>
          <a:bodyPr>
            <a:normAutofit/>
          </a:bodyPr>
          <a:lstStyle/>
          <a:p>
            <a:pPr marL="0" indent="0">
              <a:buNone/>
            </a:pPr>
            <a:r>
              <a:rPr lang="en-GB" sz="1400" b="0" i="0" dirty="0">
                <a:effectLst/>
                <a:latin typeface="Letter-join No-Lead 16" panose="02000505000000020003" pitchFamily="50" charset="0"/>
              </a:rPr>
              <a:t>This term the children will be learning about the physical and human features of coastal regions across the United Kingdom, including a detailed exploration of the coastal town of  Canvey Island.</a:t>
            </a:r>
            <a:endParaRPr lang="en-GB" sz="1400" dirty="0">
              <a:latin typeface="Letter-join No-Lead 16" panose="02000505000000020003" pitchFamily="50" charset="0"/>
            </a:endParaRPr>
          </a:p>
        </p:txBody>
      </p:sp>
      <p:sp>
        <p:nvSpPr>
          <p:cNvPr id="6" name="TextBox 5">
            <a:extLst>
              <a:ext uri="{FF2B5EF4-FFF2-40B4-BE49-F238E27FC236}">
                <a16:creationId xmlns:a16="http://schemas.microsoft.com/office/drawing/2014/main" id="{22F657FC-A7C4-58DE-95B5-53A5775388DB}"/>
              </a:ext>
            </a:extLst>
          </p:cNvPr>
          <p:cNvSpPr txBox="1"/>
          <p:nvPr/>
        </p:nvSpPr>
        <p:spPr>
          <a:xfrm>
            <a:off x="73356" y="1839783"/>
            <a:ext cx="8712968" cy="584775"/>
          </a:xfrm>
          <a:prstGeom prst="rect">
            <a:avLst/>
          </a:prstGeom>
          <a:noFill/>
        </p:spPr>
        <p:txBody>
          <a:bodyPr wrap="square" rtlCol="0">
            <a:spAutoFit/>
          </a:bodyPr>
          <a:lstStyle/>
          <a:p>
            <a:r>
              <a:rPr lang="en-GB" b="1" dirty="0">
                <a:latin typeface="Letter-join No-Lead 16" panose="02000505000000020003" pitchFamily="50" charset="0"/>
              </a:rPr>
              <a:t>Art</a:t>
            </a:r>
            <a:r>
              <a:rPr lang="en-GB" sz="1400" dirty="0">
                <a:latin typeface="Letter-join No-Lead 16" panose="02000505000000020003" pitchFamily="50" charset="0"/>
              </a:rPr>
              <a:t>-V</a:t>
            </a:r>
            <a:r>
              <a:rPr lang="en-GB" sz="1400" b="0" i="0" dirty="0">
                <a:effectLst/>
                <a:latin typeface="Letter-join No-Lead 16" panose="02000505000000020003" pitchFamily="50" charset="0"/>
              </a:rPr>
              <a:t>isual elements of flowers, including shape, texture, colour, pattern and form. They also explore various artistic methods, including drawing, printmaking and 3-D forms, using paper and clay.</a:t>
            </a:r>
            <a:endParaRPr lang="en-GB" sz="1400" dirty="0">
              <a:latin typeface="Letter-join No-Lead 16" panose="02000505000000020003" pitchFamily="50" charset="0"/>
            </a:endParaRPr>
          </a:p>
        </p:txBody>
      </p:sp>
      <p:sp>
        <p:nvSpPr>
          <p:cNvPr id="8" name="TextBox 7">
            <a:extLst>
              <a:ext uri="{FF2B5EF4-FFF2-40B4-BE49-F238E27FC236}">
                <a16:creationId xmlns:a16="http://schemas.microsoft.com/office/drawing/2014/main" id="{76321F0F-F0F8-B113-1866-8ED6EBC3C460}"/>
              </a:ext>
            </a:extLst>
          </p:cNvPr>
          <p:cNvSpPr txBox="1"/>
          <p:nvPr/>
        </p:nvSpPr>
        <p:spPr>
          <a:xfrm>
            <a:off x="73356" y="2473173"/>
            <a:ext cx="8686800" cy="584775"/>
          </a:xfrm>
          <a:prstGeom prst="rect">
            <a:avLst/>
          </a:prstGeom>
          <a:noFill/>
        </p:spPr>
        <p:txBody>
          <a:bodyPr wrap="square">
            <a:spAutoFit/>
          </a:bodyPr>
          <a:lstStyle/>
          <a:p>
            <a:r>
              <a:rPr lang="en-GB" b="1" dirty="0">
                <a:latin typeface="Letter-join No-Lead 16" panose="02000505000000020003" pitchFamily="50" charset="0"/>
              </a:rPr>
              <a:t>Science</a:t>
            </a:r>
            <a:r>
              <a:rPr lang="en-GB" sz="1400" dirty="0">
                <a:latin typeface="Letter-join No-Lead 16" panose="02000505000000020003" pitchFamily="50" charset="0"/>
              </a:rPr>
              <a:t>-Growth of plants from seeds and bulbs. They observe the growth of plants first hand, recording changes over time and identifying what plants need to grow and stay healthy.</a:t>
            </a:r>
          </a:p>
        </p:txBody>
      </p:sp>
      <p:sp>
        <p:nvSpPr>
          <p:cNvPr id="11" name="TextBox 10">
            <a:extLst>
              <a:ext uri="{FF2B5EF4-FFF2-40B4-BE49-F238E27FC236}">
                <a16:creationId xmlns:a16="http://schemas.microsoft.com/office/drawing/2014/main" id="{ECC41566-D3A9-57E0-5587-A12AD2E6813B}"/>
              </a:ext>
            </a:extLst>
          </p:cNvPr>
          <p:cNvSpPr txBox="1"/>
          <p:nvPr/>
        </p:nvSpPr>
        <p:spPr>
          <a:xfrm>
            <a:off x="59225" y="3005375"/>
            <a:ext cx="8686800" cy="369332"/>
          </a:xfrm>
          <a:prstGeom prst="rect">
            <a:avLst/>
          </a:prstGeom>
          <a:noFill/>
        </p:spPr>
        <p:txBody>
          <a:bodyPr wrap="square">
            <a:spAutoFit/>
          </a:bodyPr>
          <a:lstStyle/>
          <a:p>
            <a:r>
              <a:rPr lang="en-GB" b="1" dirty="0">
                <a:latin typeface="Letter-join No-Lead 16" panose="02000505000000020003" pitchFamily="50" charset="0"/>
              </a:rPr>
              <a:t>English</a:t>
            </a:r>
            <a:r>
              <a:rPr lang="en-GB" sz="1400" dirty="0">
                <a:latin typeface="Letter-join No-Lead 16" panose="02000505000000020003" pitchFamily="50" charset="0"/>
              </a:rPr>
              <a:t>-Story writing, innovating stories, non-fiction texts and editing their own work.</a:t>
            </a:r>
          </a:p>
        </p:txBody>
      </p:sp>
      <p:sp>
        <p:nvSpPr>
          <p:cNvPr id="13" name="TextBox 12">
            <a:extLst>
              <a:ext uri="{FF2B5EF4-FFF2-40B4-BE49-F238E27FC236}">
                <a16:creationId xmlns:a16="http://schemas.microsoft.com/office/drawing/2014/main" id="{6554E43B-7676-0120-82A4-D7EFE11A0D01}"/>
              </a:ext>
            </a:extLst>
          </p:cNvPr>
          <p:cNvSpPr txBox="1"/>
          <p:nvPr/>
        </p:nvSpPr>
        <p:spPr>
          <a:xfrm>
            <a:off x="73356" y="3430721"/>
            <a:ext cx="8686800" cy="369332"/>
          </a:xfrm>
          <a:prstGeom prst="rect">
            <a:avLst/>
          </a:prstGeom>
          <a:noFill/>
        </p:spPr>
        <p:txBody>
          <a:bodyPr wrap="square">
            <a:spAutoFit/>
          </a:bodyPr>
          <a:lstStyle/>
          <a:p>
            <a:r>
              <a:rPr lang="en-GB" b="1" dirty="0">
                <a:latin typeface="Letter-join No-Lead 16" panose="02000505000000020003" pitchFamily="50" charset="0"/>
              </a:rPr>
              <a:t>Maths</a:t>
            </a:r>
            <a:r>
              <a:rPr lang="en-GB" sz="1400" dirty="0">
                <a:latin typeface="Letter-join No-Lead 16" panose="02000505000000020003" pitchFamily="50" charset="0"/>
              </a:rPr>
              <a:t>-Money, Multiplication and division, Length and hight, Mass, capacity and temperature.</a:t>
            </a:r>
          </a:p>
        </p:txBody>
      </p:sp>
      <p:sp>
        <p:nvSpPr>
          <p:cNvPr id="15" name="TextBox 14">
            <a:extLst>
              <a:ext uri="{FF2B5EF4-FFF2-40B4-BE49-F238E27FC236}">
                <a16:creationId xmlns:a16="http://schemas.microsoft.com/office/drawing/2014/main" id="{BDB12A35-6712-85A5-D8D1-2F3BBEC66D52}"/>
              </a:ext>
            </a:extLst>
          </p:cNvPr>
          <p:cNvSpPr txBox="1"/>
          <p:nvPr/>
        </p:nvSpPr>
        <p:spPr>
          <a:xfrm>
            <a:off x="605623" y="789164"/>
            <a:ext cx="6920995" cy="461665"/>
          </a:xfrm>
          <a:prstGeom prst="rect">
            <a:avLst/>
          </a:prstGeom>
          <a:noFill/>
        </p:spPr>
        <p:txBody>
          <a:bodyPr wrap="square">
            <a:spAutoFit/>
          </a:bodyPr>
          <a:lstStyle/>
          <a:p>
            <a:pPr algn="ctr"/>
            <a:r>
              <a:rPr lang="en-GB" sz="2400" b="1" dirty="0">
                <a:latin typeface="Letter-join No-Lead 16" panose="02000505000000020003" pitchFamily="50" charset="0"/>
              </a:rPr>
              <a:t>Topic- Coastline </a:t>
            </a:r>
          </a:p>
        </p:txBody>
      </p:sp>
      <p:sp>
        <p:nvSpPr>
          <p:cNvPr id="7" name="TextBox 6">
            <a:extLst>
              <a:ext uri="{FF2B5EF4-FFF2-40B4-BE49-F238E27FC236}">
                <a16:creationId xmlns:a16="http://schemas.microsoft.com/office/drawing/2014/main" id="{BD1239E4-803B-5BDA-1E5B-9A4DFD6F19BD}"/>
              </a:ext>
            </a:extLst>
          </p:cNvPr>
          <p:cNvSpPr txBox="1"/>
          <p:nvPr/>
        </p:nvSpPr>
        <p:spPr>
          <a:xfrm>
            <a:off x="73356" y="3886828"/>
            <a:ext cx="458832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Letter-join No-Lead 16" panose="02000505000000020003" pitchFamily="50" charset="0"/>
              </a:rPr>
              <a:t>PE</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-Dance and Athletics </a:t>
            </a:r>
          </a:p>
        </p:txBody>
      </p:sp>
      <p:sp>
        <p:nvSpPr>
          <p:cNvPr id="16" name="TextBox 15">
            <a:extLst>
              <a:ext uri="{FF2B5EF4-FFF2-40B4-BE49-F238E27FC236}">
                <a16:creationId xmlns:a16="http://schemas.microsoft.com/office/drawing/2014/main" id="{53079457-A856-0E0B-E93D-EE0C8B98C3A9}"/>
              </a:ext>
            </a:extLst>
          </p:cNvPr>
          <p:cNvSpPr txBox="1"/>
          <p:nvPr/>
        </p:nvSpPr>
        <p:spPr>
          <a:xfrm>
            <a:off x="53545" y="4235925"/>
            <a:ext cx="5578764"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Letter-join No-Lead 16" panose="02000505000000020003" pitchFamily="50" charset="0"/>
              </a:rPr>
              <a:t>DT</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-Investigating, designing, making and evaluating beach huts.</a:t>
            </a:r>
          </a:p>
        </p:txBody>
      </p:sp>
      <p:sp>
        <p:nvSpPr>
          <p:cNvPr id="18" name="TextBox 17">
            <a:extLst>
              <a:ext uri="{FF2B5EF4-FFF2-40B4-BE49-F238E27FC236}">
                <a16:creationId xmlns:a16="http://schemas.microsoft.com/office/drawing/2014/main" id="{14FDA6B9-6CF1-FE9D-A994-0CA9EA38D3C4}"/>
              </a:ext>
            </a:extLst>
          </p:cNvPr>
          <p:cNvSpPr txBox="1"/>
          <p:nvPr/>
        </p:nvSpPr>
        <p:spPr>
          <a:xfrm>
            <a:off x="53545" y="4594525"/>
            <a:ext cx="458832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Letter-join No-Lead 16" panose="02000505000000020003" pitchFamily="50" charset="0"/>
              </a:rPr>
              <a:t>RE</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-Islam and who is a Muslim</a:t>
            </a:r>
          </a:p>
        </p:txBody>
      </p:sp>
      <p:sp>
        <p:nvSpPr>
          <p:cNvPr id="20" name="TextBox 19">
            <a:extLst>
              <a:ext uri="{FF2B5EF4-FFF2-40B4-BE49-F238E27FC236}">
                <a16:creationId xmlns:a16="http://schemas.microsoft.com/office/drawing/2014/main" id="{4EDFFF10-C95C-2084-7288-F72A7EB1B4A9}"/>
              </a:ext>
            </a:extLst>
          </p:cNvPr>
          <p:cNvSpPr txBox="1"/>
          <p:nvPr/>
        </p:nvSpPr>
        <p:spPr>
          <a:xfrm>
            <a:off x="53545" y="4963857"/>
            <a:ext cx="458832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Letter-join No-Lead 16" panose="02000505000000020003" pitchFamily="50" charset="0"/>
              </a:rPr>
              <a:t>Computing</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-Robot Algorithms  </a:t>
            </a:r>
          </a:p>
        </p:txBody>
      </p:sp>
      <p:sp>
        <p:nvSpPr>
          <p:cNvPr id="22" name="TextBox 21">
            <a:extLst>
              <a:ext uri="{FF2B5EF4-FFF2-40B4-BE49-F238E27FC236}">
                <a16:creationId xmlns:a16="http://schemas.microsoft.com/office/drawing/2014/main" id="{91F16600-FEC4-D3C6-9AEF-4029CA7C560E}"/>
              </a:ext>
            </a:extLst>
          </p:cNvPr>
          <p:cNvSpPr txBox="1"/>
          <p:nvPr/>
        </p:nvSpPr>
        <p:spPr>
          <a:xfrm>
            <a:off x="78629" y="5350407"/>
            <a:ext cx="4588328"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Letter-join No-Lead 16" panose="02000505000000020003" pitchFamily="50" charset="0"/>
              </a:rPr>
              <a:t>Geography</a:t>
            </a:r>
            <a:r>
              <a:rPr kumimoji="0" lang="en-GB" sz="1400" b="0" i="0" u="none" strike="noStrike" kern="1200" cap="none" spc="0" normalizeH="0" baseline="0" noProof="0" dirty="0">
                <a:ln>
                  <a:noFill/>
                </a:ln>
                <a:solidFill>
                  <a:prstClr val="black"/>
                </a:solidFill>
                <a:effectLst/>
                <a:uLnTx/>
                <a:uFillTx/>
                <a:latin typeface="Letter-join No-Lead 16" panose="02000505000000020003" pitchFamily="50" charset="0"/>
              </a:rPr>
              <a:t>-Features of coasts</a:t>
            </a:r>
          </a:p>
        </p:txBody>
      </p:sp>
      <p:sp>
        <p:nvSpPr>
          <p:cNvPr id="24" name="TextBox 23">
            <a:extLst>
              <a:ext uri="{FF2B5EF4-FFF2-40B4-BE49-F238E27FC236}">
                <a16:creationId xmlns:a16="http://schemas.microsoft.com/office/drawing/2014/main" id="{540CD06F-BE0A-82D4-255B-F1DE481BCE65}"/>
              </a:ext>
            </a:extLst>
          </p:cNvPr>
          <p:cNvSpPr txBox="1"/>
          <p:nvPr/>
        </p:nvSpPr>
        <p:spPr>
          <a:xfrm>
            <a:off x="61050" y="5699504"/>
            <a:ext cx="4588328" cy="369332"/>
          </a:xfrm>
          <a:prstGeom prst="rect">
            <a:avLst/>
          </a:prstGeom>
          <a:noFill/>
        </p:spPr>
        <p:txBody>
          <a:bodyPr wrap="square">
            <a:spAutoFit/>
          </a:bodyPr>
          <a:lstStyle/>
          <a:p>
            <a:r>
              <a:rPr lang="en-GB" b="1" dirty="0">
                <a:latin typeface="Letter-join No-Lead 16" panose="02000505000000020003" pitchFamily="50" charset="0"/>
              </a:rPr>
              <a:t>Music</a:t>
            </a:r>
            <a:r>
              <a:rPr lang="en-GB" sz="1400" dirty="0">
                <a:latin typeface="Letter-join No-Lead 16" panose="02000505000000020003" pitchFamily="50" charset="0"/>
              </a:rPr>
              <a:t>-singing and playing together in an ensemble.</a:t>
            </a:r>
          </a:p>
        </p:txBody>
      </p:sp>
    </p:spTree>
    <p:extLst>
      <p:ext uri="{BB962C8B-B14F-4D97-AF65-F5344CB8AC3E}">
        <p14:creationId xmlns:p14="http://schemas.microsoft.com/office/powerpoint/2010/main" val="20200647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851920" y="141405"/>
            <a:ext cx="1800200" cy="1143000"/>
          </a:xfrm>
          <a:noFill/>
          <a:ln>
            <a:noFill/>
          </a:ln>
        </p:spPr>
        <p:txBody>
          <a:bodyPr rtlCol="0">
            <a:noAutofit/>
          </a:bodyPr>
          <a:lstStyle/>
          <a:p>
            <a:pPr algn="l" eaLnBrk="1" fontAlgn="auto" hangingPunct="1">
              <a:spcAft>
                <a:spcPts val="0"/>
              </a:spcAft>
              <a:defRPr/>
            </a:pPr>
            <a:r>
              <a:rPr lang="en-GB" sz="3600" b="1" dirty="0">
                <a:latin typeface="Letterjoin-Air No-Lead 16" panose="02000805000000020003" pitchFamily="50" charset="0"/>
              </a:rPr>
              <a:t>Trips </a:t>
            </a:r>
          </a:p>
        </p:txBody>
      </p:sp>
      <p:sp>
        <p:nvSpPr>
          <p:cNvPr id="9219" name="Rectangle 3"/>
          <p:cNvSpPr>
            <a:spLocks noGrp="1" noChangeArrowheads="1"/>
          </p:cNvSpPr>
          <p:nvPr>
            <p:ph idx="1"/>
          </p:nvPr>
        </p:nvSpPr>
        <p:spPr>
          <a:xfrm>
            <a:off x="251520" y="1284405"/>
            <a:ext cx="8640960" cy="5009427"/>
          </a:xfrm>
          <a:noFill/>
          <a:ln>
            <a:noFill/>
          </a:ln>
        </p:spPr>
        <p:txBody>
          <a:bodyPr>
            <a:normAutofit/>
          </a:bodyPr>
          <a:lstStyle/>
          <a:p>
            <a:pPr marL="0" indent="0" eaLnBrk="1" hangingPunct="1">
              <a:buNone/>
            </a:pPr>
            <a:r>
              <a:rPr lang="en-US" altLang="en-US" sz="2800" b="1" dirty="0">
                <a:latin typeface="Letter-join No-Lead 16" panose="02000505000000020003" pitchFamily="50" charset="0"/>
              </a:rPr>
              <a:t>Autumn</a:t>
            </a:r>
            <a:r>
              <a:rPr lang="en-US" altLang="en-US" sz="2400" b="1" dirty="0">
                <a:latin typeface="Letter-join No-Lead 16" panose="02000505000000020003" pitchFamily="50" charset="0"/>
              </a:rPr>
              <a:t> – Neil Armstrong workshop </a:t>
            </a:r>
          </a:p>
          <a:p>
            <a:pPr marL="0" indent="0" eaLnBrk="1" hangingPunct="1">
              <a:buNone/>
            </a:pPr>
            <a:endParaRPr lang="en-US" altLang="en-US" sz="2800" b="1" dirty="0">
              <a:latin typeface="Letter-join No-Lead 16" panose="02000505000000020003" pitchFamily="50" charset="0"/>
            </a:endParaRPr>
          </a:p>
          <a:p>
            <a:pPr marL="0" indent="0" eaLnBrk="1" hangingPunct="1">
              <a:buNone/>
            </a:pPr>
            <a:r>
              <a:rPr lang="en-US" altLang="en-US" sz="2400" b="1" dirty="0">
                <a:latin typeface="Letter-join No-Lead 16" panose="02000505000000020003" pitchFamily="50" charset="0"/>
              </a:rPr>
              <a:t>Year 2 Topic assembly ‘Movers &amp; Shakers</a:t>
            </a:r>
            <a:r>
              <a:rPr lang="en-US" altLang="en-US" sz="2800" b="1" dirty="0">
                <a:latin typeface="Letter-join No-Lead 16" panose="02000505000000020003" pitchFamily="50" charset="0"/>
              </a:rPr>
              <a:t>’</a:t>
            </a:r>
          </a:p>
          <a:p>
            <a:pPr marL="0" indent="0" eaLnBrk="1" hangingPunct="1">
              <a:buNone/>
            </a:pPr>
            <a:endParaRPr lang="en-US" altLang="en-US" sz="2800" b="1" dirty="0">
              <a:latin typeface="Letter-join No-Lead 16" panose="02000505000000020003" pitchFamily="50" charset="0"/>
            </a:endParaRPr>
          </a:p>
          <a:p>
            <a:pPr marL="0" indent="0" eaLnBrk="1" hangingPunct="1">
              <a:buNone/>
            </a:pPr>
            <a:r>
              <a:rPr lang="en-US" altLang="en-US" sz="2400" b="1" dirty="0">
                <a:latin typeface="Letter-join No-Lead 16" panose="02000505000000020003" pitchFamily="50" charset="0"/>
              </a:rPr>
              <a:t>Spring – Tower of London</a:t>
            </a:r>
          </a:p>
          <a:p>
            <a:pPr marL="0" indent="0" eaLnBrk="1" hangingPunct="1">
              <a:buNone/>
            </a:pPr>
            <a:endParaRPr lang="en-US" altLang="en-US" sz="2800" b="1" dirty="0">
              <a:latin typeface="Letter-join No-Lead 16" panose="02000505000000020003" pitchFamily="50" charset="0"/>
            </a:endParaRPr>
          </a:p>
          <a:p>
            <a:pPr marL="0" indent="0" eaLnBrk="1" hangingPunct="1">
              <a:buNone/>
            </a:pPr>
            <a:r>
              <a:rPr lang="en-US" altLang="en-US" sz="2400" b="1" dirty="0">
                <a:latin typeface="Letter-join No-Lead 16" panose="02000505000000020003" pitchFamily="50" charset="0"/>
              </a:rPr>
              <a:t>Summer - Canvey Island </a:t>
            </a:r>
          </a:p>
        </p:txBody>
      </p:sp>
    </p:spTree>
    <p:extLst>
      <p:ext uri="{BB962C8B-B14F-4D97-AF65-F5344CB8AC3E}">
        <p14:creationId xmlns:p14="http://schemas.microsoft.com/office/powerpoint/2010/main" val="14097850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93377" y="188640"/>
            <a:ext cx="8229600" cy="864096"/>
          </a:xfrm>
          <a:noFill/>
          <a:ln>
            <a:noFill/>
          </a:ln>
        </p:spPr>
        <p:txBody>
          <a:bodyPr rtlCol="0">
            <a:normAutofit/>
          </a:bodyPr>
          <a:lstStyle/>
          <a:p>
            <a:pPr eaLnBrk="1" fontAlgn="auto" hangingPunct="1">
              <a:spcAft>
                <a:spcPts val="0"/>
              </a:spcAft>
              <a:defRPr/>
            </a:pPr>
            <a:r>
              <a:rPr lang="en-GB" b="1" dirty="0">
                <a:latin typeface="Letterjoin-Air No-Lead 16" panose="02000805000000020003" pitchFamily="50" charset="0"/>
              </a:rPr>
              <a:t>Homework</a:t>
            </a:r>
          </a:p>
        </p:txBody>
      </p:sp>
      <p:graphicFrame>
        <p:nvGraphicFramePr>
          <p:cNvPr id="4" name="Table 3">
            <a:extLst>
              <a:ext uri="{FF2B5EF4-FFF2-40B4-BE49-F238E27FC236}">
                <a16:creationId xmlns:a16="http://schemas.microsoft.com/office/drawing/2014/main" id="{6041FABB-A77E-1D76-0701-2B586D7C1E55}"/>
              </a:ext>
            </a:extLst>
          </p:cNvPr>
          <p:cNvGraphicFramePr>
            <a:graphicFrameLocks noGrp="1"/>
          </p:cNvGraphicFramePr>
          <p:nvPr>
            <p:extLst>
              <p:ext uri="{D42A27DB-BD31-4B8C-83A1-F6EECF244321}">
                <p14:modId xmlns:p14="http://schemas.microsoft.com/office/powerpoint/2010/main" val="1987918237"/>
              </p:ext>
            </p:extLst>
          </p:nvPr>
        </p:nvGraphicFramePr>
        <p:xfrm>
          <a:off x="347370" y="836712"/>
          <a:ext cx="8545110" cy="5530626"/>
        </p:xfrm>
        <a:graphic>
          <a:graphicData uri="http://schemas.openxmlformats.org/drawingml/2006/table">
            <a:tbl>
              <a:tblPr firstRow="1" bandRow="1">
                <a:tableStyleId>{5C22544A-7EE6-4342-B048-85BDC9FD1C3A}</a:tableStyleId>
              </a:tblPr>
              <a:tblGrid>
                <a:gridCol w="2744480">
                  <a:extLst>
                    <a:ext uri="{9D8B030D-6E8A-4147-A177-3AD203B41FA5}">
                      <a16:colId xmlns:a16="http://schemas.microsoft.com/office/drawing/2014/main" val="1939483394"/>
                    </a:ext>
                  </a:extLst>
                </a:gridCol>
                <a:gridCol w="2744480">
                  <a:extLst>
                    <a:ext uri="{9D8B030D-6E8A-4147-A177-3AD203B41FA5}">
                      <a16:colId xmlns:a16="http://schemas.microsoft.com/office/drawing/2014/main" val="307217011"/>
                    </a:ext>
                  </a:extLst>
                </a:gridCol>
                <a:gridCol w="3056150">
                  <a:extLst>
                    <a:ext uri="{9D8B030D-6E8A-4147-A177-3AD203B41FA5}">
                      <a16:colId xmlns:a16="http://schemas.microsoft.com/office/drawing/2014/main" val="1482288816"/>
                    </a:ext>
                  </a:extLst>
                </a:gridCol>
              </a:tblGrid>
              <a:tr h="770277">
                <a:tc>
                  <a:txBody>
                    <a:bodyPr/>
                    <a:lstStyle/>
                    <a:p>
                      <a:pPr algn="ctr"/>
                      <a:r>
                        <a:rPr lang="en-GB" sz="2000" dirty="0">
                          <a:latin typeface="Letter-join No-Lead 16" panose="02000505000000020003" pitchFamily="50" charset="0"/>
                        </a:rPr>
                        <a:t>Homework</a:t>
                      </a:r>
                    </a:p>
                  </a:txBody>
                  <a:tcPr/>
                </a:tc>
                <a:tc>
                  <a:txBody>
                    <a:bodyPr/>
                    <a:lstStyle/>
                    <a:p>
                      <a:pPr algn="ctr"/>
                      <a:r>
                        <a:rPr lang="en-GB" sz="2000" dirty="0">
                          <a:latin typeface="Letter-join No-Lead 16" panose="02000505000000020003" pitchFamily="50" charset="0"/>
                        </a:rPr>
                        <a:t>Reading </a:t>
                      </a:r>
                    </a:p>
                  </a:txBody>
                  <a:tcPr/>
                </a:tc>
                <a:tc>
                  <a:txBody>
                    <a:bodyPr/>
                    <a:lstStyle/>
                    <a:p>
                      <a:pPr algn="ctr"/>
                      <a:r>
                        <a:rPr lang="en-GB" sz="2000" dirty="0">
                          <a:latin typeface="Letter-join No-Lead 16" panose="02000505000000020003" pitchFamily="50" charset="0"/>
                        </a:rPr>
                        <a:t>Spelling</a:t>
                      </a:r>
                    </a:p>
                  </a:txBody>
                  <a:tcPr/>
                </a:tc>
                <a:extLst>
                  <a:ext uri="{0D108BD9-81ED-4DB2-BD59-A6C34878D82A}">
                    <a16:rowId xmlns:a16="http://schemas.microsoft.com/office/drawing/2014/main" val="956453129"/>
                  </a:ext>
                </a:extLst>
              </a:tr>
              <a:tr h="4760349">
                <a:tc>
                  <a:txBody>
                    <a:bodyPr/>
                    <a:lstStyle/>
                    <a:p>
                      <a:pPr algn="ctr"/>
                      <a:r>
                        <a:rPr lang="en-GB" sz="1600" dirty="0">
                          <a:latin typeface="Letter-join No-Lead 16" panose="02000505000000020003" pitchFamily="50" charset="0"/>
                        </a:rPr>
                        <a:t>In year 2,</a:t>
                      </a:r>
                      <a:r>
                        <a:rPr lang="en-GB" sz="1600" baseline="0" dirty="0">
                          <a:latin typeface="Letter-join No-Lead 16" panose="02000505000000020003" pitchFamily="50" charset="0"/>
                        </a:rPr>
                        <a:t> the children are expected to complete a piece of homework each week. They will range from English, Maths or Topic. This will always be a consolidation of learning from across the week. </a:t>
                      </a:r>
                    </a:p>
                    <a:p>
                      <a:pPr algn="ctr"/>
                      <a:r>
                        <a:rPr lang="en-GB" sz="1600" baseline="0" dirty="0">
                          <a:latin typeface="Letter-join No-Lead 16" panose="02000505000000020003" pitchFamily="50" charset="0"/>
                        </a:rPr>
                        <a:t>Children will also be expected to complete  5 days of handwriting practise in their blue handwriting book.</a:t>
                      </a:r>
                    </a:p>
                    <a:p>
                      <a:pPr algn="ctr"/>
                      <a:endParaRPr lang="en-GB" sz="1600" baseline="0" dirty="0">
                        <a:latin typeface="Letter-join No-Lead 16" panose="02000505000000020003"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aseline="0" dirty="0">
                          <a:latin typeface="Letter-join No-Lead 16" panose="02000505000000020003" pitchFamily="50" charset="0"/>
                        </a:rPr>
                        <a:t>They will be given a yellow homework book to complete their homework in.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kern="1200" baseline="0" dirty="0">
                          <a:solidFill>
                            <a:srgbClr val="0070C0"/>
                          </a:solidFill>
                          <a:latin typeface="Letter-join No-Lead 16" panose="02000505000000020003" pitchFamily="50" charset="0"/>
                          <a:ea typeface="+mn-ea"/>
                          <a:cs typeface="+mn-cs"/>
                        </a:rPr>
                        <a:t>Homework will be given on Friday.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baseline="0" dirty="0">
                          <a:solidFill>
                            <a:srgbClr val="0070C0"/>
                          </a:solidFill>
                          <a:latin typeface="Letter-join No-Lead 16" panose="02000505000000020003" pitchFamily="50" charset="0"/>
                        </a:rPr>
                        <a:t>Deadline: Wednesday PM.</a:t>
                      </a:r>
                      <a:endParaRPr lang="en-GB" sz="1600" b="1" dirty="0">
                        <a:solidFill>
                          <a:srgbClr val="0070C0"/>
                        </a:solidFill>
                        <a:latin typeface="Letter-join No-Lead 16" panose="02000505000000020003" pitchFamily="50" charset="0"/>
                      </a:endParaRP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dirty="0">
                          <a:latin typeface="Letter-join No-Lead 16" panose="02000505000000020003" pitchFamily="50" charset="0"/>
                        </a:rPr>
                        <a:t>In year 2,</a:t>
                      </a:r>
                      <a:r>
                        <a:rPr lang="en-GB" sz="1400" baseline="0" dirty="0">
                          <a:latin typeface="Letter-join No-Lead 16" panose="02000505000000020003" pitchFamily="50" charset="0"/>
                        </a:rPr>
                        <a:t> the children are expected to read at least five times a week at home.  The children will change their books on a </a:t>
                      </a:r>
                      <a:r>
                        <a:rPr lang="en-GB" sz="1400" b="1" kern="1200" baseline="0" dirty="0">
                          <a:solidFill>
                            <a:srgbClr val="0070C0"/>
                          </a:solidFill>
                          <a:latin typeface="Letter-join No-Lead 16" panose="02000505000000020003" pitchFamily="50" charset="0"/>
                          <a:ea typeface="+mn-ea"/>
                          <a:cs typeface="+mn-cs"/>
                        </a:rPr>
                        <a:t>Monday.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1" kern="1200" baseline="0" dirty="0">
                          <a:solidFill>
                            <a:srgbClr val="0070C0"/>
                          </a:solidFill>
                          <a:latin typeface="Letter-join No-Lead 16" panose="02000505000000020003" pitchFamily="50" charset="0"/>
                          <a:ea typeface="+mn-ea"/>
                          <a:cs typeface="+mn-cs"/>
                        </a:rPr>
                        <a:t>They will receive 1 phonics/oxford reading tree book, 1 book from the reading area and 1 book from our school library.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aseline="0" dirty="0">
                          <a:latin typeface="Letter-join No-Lead 16" panose="02000505000000020003" pitchFamily="50" charset="0"/>
                        </a:rPr>
                        <a:t>Their books must remain in their bags daily.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400" baseline="0" dirty="0">
                        <a:latin typeface="Letter-join No-Lead 16" panose="02000505000000020003" pitchFamily="50"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aseline="0" dirty="0">
                          <a:latin typeface="Letter-join No-Lead 16" panose="02000505000000020003" pitchFamily="50" charset="0"/>
                        </a:rPr>
                        <a:t>A parent or guardian is expected to complete the reading log on every occasion.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aseline="0" dirty="0">
                          <a:solidFill>
                            <a:srgbClr val="0070C0"/>
                          </a:solidFill>
                          <a:latin typeface="Letter-join No-Lead 16" panose="02000505000000020003" pitchFamily="50" charset="0"/>
                        </a:rPr>
                        <a:t>Lost books: £5 charge for phonics books.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aseline="0" dirty="0">
                          <a:solidFill>
                            <a:srgbClr val="0070C0"/>
                          </a:solidFill>
                          <a:latin typeface="Letter-join No-Lead 16" panose="02000505000000020003" pitchFamily="50" charset="0"/>
                        </a:rPr>
                        <a:t>£2 charge for library and class reading books. </a:t>
                      </a:r>
                    </a:p>
                  </a:txBody>
                  <a:tcPr/>
                </a:tc>
                <a:tc>
                  <a:txBody>
                    <a:bodyPr/>
                    <a:lstStyle/>
                    <a:p>
                      <a:pPr algn="ctr"/>
                      <a:r>
                        <a:rPr lang="en-GB" sz="1600" dirty="0">
                          <a:latin typeface="Letter-join No-Lead 16" panose="02000505000000020003" pitchFamily="50" charset="0"/>
                        </a:rPr>
                        <a:t>In year 2, the children are given spellings</a:t>
                      </a:r>
                      <a:r>
                        <a:rPr lang="en-GB" sz="1600" baseline="0" dirty="0">
                          <a:latin typeface="Letter-join No-Lead 16" panose="02000505000000020003" pitchFamily="50" charset="0"/>
                        </a:rPr>
                        <a:t> on a </a:t>
                      </a:r>
                      <a:r>
                        <a:rPr lang="en-GB" sz="1600" b="1" baseline="0" dirty="0">
                          <a:solidFill>
                            <a:srgbClr val="0070C0"/>
                          </a:solidFill>
                          <a:latin typeface="Letter-join No-Lead 16" panose="02000505000000020003" pitchFamily="50" charset="0"/>
                        </a:rPr>
                        <a:t>Friday. </a:t>
                      </a:r>
                    </a:p>
                    <a:p>
                      <a:pPr algn="ctr"/>
                      <a:endParaRPr lang="en-GB" sz="1600" baseline="0" dirty="0">
                        <a:latin typeface="Letter-join No-Lead 16" panose="02000505000000020003" pitchFamily="50" charset="0"/>
                      </a:endParaRPr>
                    </a:p>
                    <a:p>
                      <a:pPr algn="ctr"/>
                      <a:r>
                        <a:rPr lang="en-GB" sz="1600" baseline="0" dirty="0">
                          <a:latin typeface="Letter-join No-Lead 16" panose="02000505000000020003" pitchFamily="50" charset="0"/>
                        </a:rPr>
                        <a:t>They are expected to practise their spellings at home throughout the week until they have the spelling test on the </a:t>
                      </a:r>
                      <a:r>
                        <a:rPr lang="en-GB" sz="1600" b="1" baseline="0" dirty="0">
                          <a:solidFill>
                            <a:srgbClr val="0070C0"/>
                          </a:solidFill>
                          <a:latin typeface="Letter-join No-Lead 16" panose="02000505000000020003" pitchFamily="50" charset="0"/>
                        </a:rPr>
                        <a:t>following Friday</a:t>
                      </a:r>
                      <a:r>
                        <a:rPr lang="en-GB" sz="1600" baseline="0" dirty="0">
                          <a:solidFill>
                            <a:srgbClr val="0070C0"/>
                          </a:solidFill>
                          <a:latin typeface="Letter-join No-Lead 16" panose="02000505000000020003" pitchFamily="50" charset="0"/>
                        </a:rPr>
                        <a:t>. </a:t>
                      </a:r>
                    </a:p>
                    <a:p>
                      <a:pPr algn="ctr"/>
                      <a:endParaRPr lang="en-GB" sz="1600" baseline="0" dirty="0">
                        <a:latin typeface="Letter-join No-Lead 16" panose="02000505000000020003" pitchFamily="50" charset="0"/>
                      </a:endParaRPr>
                    </a:p>
                    <a:p>
                      <a:pPr algn="ctr"/>
                      <a:r>
                        <a:rPr lang="en-GB" sz="1600" baseline="0" dirty="0">
                          <a:latin typeface="Letter-join No-Lead 16" panose="02000505000000020003" pitchFamily="50" charset="0"/>
                        </a:rPr>
                        <a:t>The spellings are the common exception words and spelling patterns for year 2.</a:t>
                      </a:r>
                    </a:p>
                    <a:p>
                      <a:pPr algn="ctr"/>
                      <a:endParaRPr lang="en-GB" sz="1600" baseline="0" dirty="0">
                        <a:latin typeface="Letter-join No-Lead 16" panose="02000505000000020003" pitchFamily="50" charset="0"/>
                      </a:endParaRPr>
                    </a:p>
                    <a:p>
                      <a:pPr algn="ctr"/>
                      <a:endParaRPr lang="en-GB" sz="1600" baseline="0" dirty="0">
                        <a:latin typeface="Letter-join No-Lead 16" panose="02000505000000020003" pitchFamily="50" charset="0"/>
                      </a:endParaRPr>
                    </a:p>
                    <a:p>
                      <a:pPr algn="ctr"/>
                      <a:endParaRPr lang="en-GB" sz="1600" dirty="0">
                        <a:latin typeface="Letter-join No-Lead 16" panose="02000505000000020003" pitchFamily="50" charset="0"/>
                      </a:endParaRPr>
                    </a:p>
                  </a:txBody>
                  <a:tcPr/>
                </a:tc>
                <a:extLst>
                  <a:ext uri="{0D108BD9-81ED-4DB2-BD59-A6C34878D82A}">
                    <a16:rowId xmlns:a16="http://schemas.microsoft.com/office/drawing/2014/main" val="824629605"/>
                  </a:ext>
                </a:extLst>
              </a:tr>
            </a:tbl>
          </a:graphicData>
        </a:graphic>
      </p:graphicFrame>
    </p:spTree>
    <p:extLst>
      <p:ext uri="{BB962C8B-B14F-4D97-AF65-F5344CB8AC3E}">
        <p14:creationId xmlns:p14="http://schemas.microsoft.com/office/powerpoint/2010/main" val="40390163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228369" y="1844824"/>
            <a:ext cx="8687261" cy="4525963"/>
          </a:xfrm>
          <a:noFill/>
          <a:ln>
            <a:noFill/>
          </a:ln>
        </p:spPr>
        <p:txBody>
          <a:bodyPr/>
          <a:lstStyle/>
          <a:p>
            <a:pPr marL="0" indent="0" algn="ctr" eaLnBrk="1" hangingPunct="1">
              <a:buNone/>
            </a:pPr>
            <a:r>
              <a:rPr lang="en-GB" altLang="en-US" sz="4000" b="1" dirty="0">
                <a:latin typeface="Letter-join No-Lead 16" panose="02000505000000020003" pitchFamily="50" charset="0"/>
              </a:rPr>
              <a:t>Thank you for your continued support </a:t>
            </a:r>
          </a:p>
          <a:p>
            <a:pPr marL="0" indent="0" eaLnBrk="1" hangingPunct="1">
              <a:buNone/>
            </a:pPr>
            <a:endParaRPr lang="en-GB" altLang="en-US" dirty="0">
              <a:latin typeface="SassoonPrimaryInfant" pitchFamily="2" charset="0"/>
            </a:endParaRPr>
          </a:p>
        </p:txBody>
      </p:sp>
      <p:pic>
        <p:nvPicPr>
          <p:cNvPr id="3" name="Picture 2" descr="Logo&#10;&#10;Description automatically generated">
            <a:extLst>
              <a:ext uri="{FF2B5EF4-FFF2-40B4-BE49-F238E27FC236}">
                <a16:creationId xmlns:a16="http://schemas.microsoft.com/office/drawing/2014/main" id="{381EA36A-D508-694E-B387-9DAA84162B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6663" y="3165897"/>
            <a:ext cx="1130672" cy="967022"/>
          </a:xfrm>
          <a:prstGeom prst="rect">
            <a:avLst/>
          </a:prstGeom>
        </p:spPr>
      </p:pic>
    </p:spTree>
    <p:extLst>
      <p:ext uri="{BB962C8B-B14F-4D97-AF65-F5344CB8AC3E}">
        <p14:creationId xmlns:p14="http://schemas.microsoft.com/office/powerpoint/2010/main" val="328119957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67549139BCE4343A693B9138BA867E6" ma:contentTypeVersion="13" ma:contentTypeDescription="Create a new document." ma:contentTypeScope="" ma:versionID="b089bedade37c524a4b02e47a26b7705">
  <xsd:schema xmlns:xsd="http://www.w3.org/2001/XMLSchema" xmlns:xs="http://www.w3.org/2001/XMLSchema" xmlns:p="http://schemas.microsoft.com/office/2006/metadata/properties" xmlns:ns2="18578847-fdf6-4928-97c0-d5060a036569" xmlns:ns3="51388161-3fb6-45b8-89db-adf5696976ed" targetNamespace="http://schemas.microsoft.com/office/2006/metadata/properties" ma:root="true" ma:fieldsID="92248789d14aa2b58342a06600f4b132" ns2:_="" ns3:_="">
    <xsd:import namespace="18578847-fdf6-4928-97c0-d5060a036569"/>
    <xsd:import namespace="51388161-3fb6-45b8-89db-adf5696976e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578847-fdf6-4928-97c0-d5060a0365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fbc285a-cb7b-4efa-ad50-f8689e2af0ae"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1388161-3fb6-45b8-89db-adf5696976ed"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ef712cc0-eb4a-47a3-a0c5-063a02a6aeed}" ma:internalName="TaxCatchAll" ma:showField="CatchAllData" ma:web="51388161-3fb6-45b8-89db-adf5696976e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1388161-3fb6-45b8-89db-adf5696976ed"/>
    <lcf76f155ced4ddcb4097134ff3c332f xmlns="18578847-fdf6-4928-97c0-d5060a03656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BEECF03-02DC-4D57-9656-29ADC3FAB2C7}">
  <ds:schemaRefs>
    <ds:schemaRef ds:uri="http://schemas.microsoft.com/sharepoint/v3/contenttype/forms"/>
  </ds:schemaRefs>
</ds:datastoreItem>
</file>

<file path=customXml/itemProps2.xml><?xml version="1.0" encoding="utf-8"?>
<ds:datastoreItem xmlns:ds="http://schemas.openxmlformats.org/officeDocument/2006/customXml" ds:itemID="{271A6ACC-D759-453D-8E97-87330C155B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578847-fdf6-4928-97c0-d5060a036569"/>
    <ds:schemaRef ds:uri="51388161-3fb6-45b8-89db-adf5696976e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DA11742-C69D-4842-9127-57D044404D00}">
  <ds:schemaRefs>
    <ds:schemaRef ds:uri="http://schemas.microsoft.com/office/2006/metadata/properties"/>
    <ds:schemaRef ds:uri="http://schemas.microsoft.com/office/2006/documentManagement/types"/>
    <ds:schemaRef ds:uri="http://www.w3.org/XML/1998/namespace"/>
    <ds:schemaRef ds:uri="http://purl.org/dc/terms/"/>
    <ds:schemaRef ds:uri="http://schemas.microsoft.com/office/infopath/2007/PartnerControls"/>
    <ds:schemaRef ds:uri="http://purl.org/dc/elements/1.1/"/>
    <ds:schemaRef ds:uri="http://purl.org/dc/dcmitype/"/>
    <ds:schemaRef ds:uri="http://schemas.openxmlformats.org/package/2006/metadata/core-properties"/>
    <ds:schemaRef ds:uri="51388161-3fb6-45b8-89db-adf5696976ed"/>
    <ds:schemaRef ds:uri="18578847-fdf6-4928-97c0-d5060a036569"/>
  </ds:schemaRefs>
</ds:datastoreItem>
</file>

<file path=docProps/app.xml><?xml version="1.0" encoding="utf-8"?>
<Properties xmlns="http://schemas.openxmlformats.org/officeDocument/2006/extended-properties" xmlns:vt="http://schemas.openxmlformats.org/officeDocument/2006/docPropsVTypes">
  <Template>Facet</Template>
  <TotalTime>38</TotalTime>
  <Words>765</Words>
  <Application>Microsoft Office PowerPoint</Application>
  <PresentationFormat>On-screen Show (4:3)</PresentationFormat>
  <Paragraphs>76</Paragraphs>
  <Slides>7</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Arial</vt:lpstr>
      <vt:lpstr>Calibri</vt:lpstr>
      <vt:lpstr>Letter-join No-Lead 16</vt:lpstr>
      <vt:lpstr>Letterjoin-Air No-Lead 16</vt:lpstr>
      <vt:lpstr>SassoonPrimaryInfant</vt:lpstr>
      <vt:lpstr>Trebuchet MS</vt:lpstr>
      <vt:lpstr>Wingdings 3</vt:lpstr>
      <vt:lpstr>Facet</vt:lpstr>
      <vt:lpstr>PowerPoint Presentation</vt:lpstr>
      <vt:lpstr>Autumn Term</vt:lpstr>
      <vt:lpstr>Spring Term</vt:lpstr>
      <vt:lpstr>Summer Term</vt:lpstr>
      <vt:lpstr>Trips </vt:lpstr>
      <vt:lpstr>Homework</vt:lpstr>
      <vt:lpstr>PowerPoint Presentation</vt:lpstr>
    </vt:vector>
  </TitlesOfParts>
  <Company>Grove Primary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Leppard</dc:creator>
  <cp:lastModifiedBy>Miss Chavda</cp:lastModifiedBy>
  <cp:revision>96</cp:revision>
  <cp:lastPrinted>2020-10-01T08:30:35Z</cp:lastPrinted>
  <dcterms:created xsi:type="dcterms:W3CDTF">2015-09-30T12:19:22Z</dcterms:created>
  <dcterms:modified xsi:type="dcterms:W3CDTF">2026-10-08T15:22:42Z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0x010100B67549139BCE4343A693B9138BA867E6</vt:lpwstr>
  </property>
  <property fmtid="{D5CDD505-2E9C-101B-9397-08002B2CF9AE}" pid="3" name="Order">
    <vt:r8>8890300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MediaServiceImageTags">
    <vt:lpwstr/>
  </property>
</Properties>
</file>