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77" r:id="rId6"/>
    <p:sldId id="279" r:id="rId7"/>
    <p:sldId id="281" r:id="rId8"/>
    <p:sldId id="282" r:id="rId9"/>
    <p:sldId id="284" r:id="rId10"/>
    <p:sldId id="280" r:id="rId11"/>
    <p:sldId id="273" r:id="rId12"/>
    <p:sldId id="285" r:id="rId13"/>
    <p:sldId id="286" r:id="rId14"/>
    <p:sldId id="25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EEEEEE"/>
    <a:srgbClr val="E261E5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EAFBB3-7BC4-8522-E915-2E335F637AE2}" v="40" dt="2026-09-28T12:56:17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686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5D0A08-5ECC-4ACC-971F-662D2B934E4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EDAFD-DB68-4E13-836B-F869C6A5C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58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A11B4C8-8B14-4731-BE07-1E06F4E15830}" type="slidenum">
              <a:rPr lang="en-GB" altLang="en-US" smtClean="0">
                <a:latin typeface="Arial" charset="0"/>
              </a:rPr>
              <a:pPr/>
              <a:t>7</a:t>
            </a:fld>
            <a:endParaRPr lang="en-GB" altLang="en-US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8692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A11B4C8-8B14-4731-BE07-1E06F4E15830}" type="slidenum">
              <a:rPr lang="en-GB" altLang="en-US" smtClean="0">
                <a:latin typeface="Arial" charset="0"/>
              </a:rPr>
              <a:pPr/>
              <a:t>8</a:t>
            </a:fld>
            <a:endParaRPr lang="en-GB" altLang="en-US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3377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1593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05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513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251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882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05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87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09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43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834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60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96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434B0-56E3-43D5-9026-A9B8970FAA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02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marks.co.uk/maths-games/daily10" TargetMode="External"/><Relationship Id="rId2" Type="http://schemas.openxmlformats.org/officeDocument/2006/relationships/hyperlink" Target="https://ttrockstar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opmarks.co.uk/maths-games/hit-the-button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ear 3 | Hollymount School">
            <a:extLst>
              <a:ext uri="{FF2B5EF4-FFF2-40B4-BE49-F238E27FC236}">
                <a16:creationId xmlns:a16="http://schemas.microsoft.com/office/drawing/2014/main" id="{005B56FA-202E-3D22-D406-EAC704EBF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16" y="1576011"/>
            <a:ext cx="9148416" cy="370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0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054" y="27519"/>
            <a:ext cx="4977291" cy="1143000"/>
          </a:xfrm>
        </p:spPr>
        <p:txBody>
          <a:bodyPr/>
          <a:lstStyle/>
          <a:p>
            <a:pPr algn="l"/>
            <a:r>
              <a:rPr lang="en-GB" b="1" u="sng">
                <a:latin typeface="Letter-join No-Lead 16" panose="02000505000000020003" pitchFamily="50" charset="0"/>
              </a:rPr>
              <a:t>The Year 3 Team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09A5EDCD-6617-EA88-7CEB-DEE535F36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658661"/>
              </p:ext>
            </p:extLst>
          </p:nvPr>
        </p:nvGraphicFramePr>
        <p:xfrm>
          <a:off x="669324" y="1173891"/>
          <a:ext cx="7809037" cy="5042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037">
                  <a:extLst>
                    <a:ext uri="{9D8B030D-6E8A-4147-A177-3AD203B41FA5}">
                      <a16:colId xmlns:a16="http://schemas.microsoft.com/office/drawing/2014/main" val="12197319"/>
                    </a:ext>
                  </a:extLst>
                </a:gridCol>
              </a:tblGrid>
              <a:tr h="16809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 panose="02000505000000020003" pitchFamily="50" charset="0"/>
                          <a:ea typeface="+mn-ea"/>
                          <a:cs typeface="+mn-cs"/>
                        </a:rPr>
                        <a:t>3N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/>
                          <a:ea typeface="+mn-ea"/>
                          <a:cs typeface="+mn-cs"/>
                        </a:rPr>
                        <a:t>Class Teacher</a:t>
                      </a: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 panose="02000505000000020003" pitchFamily="50" charset="0"/>
                          <a:ea typeface="+mn-ea"/>
                          <a:cs typeface="+mn-cs"/>
                        </a:rPr>
                        <a:t>Miss Nadeem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182648"/>
                  </a:ext>
                </a:extLst>
              </a:tr>
              <a:tr h="16809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/>
                          <a:ea typeface="+mn-ea"/>
                          <a:cs typeface="+mn-cs"/>
                        </a:rPr>
                        <a:t>3W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/>
                          <a:ea typeface="+mn-ea"/>
                          <a:cs typeface="+mn-cs"/>
                        </a:rPr>
                        <a:t>Class Teacher: Mrs Wahab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236152"/>
                  </a:ext>
                </a:extLst>
              </a:tr>
              <a:tr h="16809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etter-join No-Lead 16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/>
                          <a:ea typeface="+mn-ea"/>
                          <a:cs typeface="+mn-cs"/>
                        </a:rPr>
                        <a:t>3R</a:t>
                      </a:r>
                      <a:endParaRPr kumimoji="0" lang="en-GB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Letter-join No-Lead 16" panose="02000505000000020003" pitchFamily="50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/>
                          <a:ea typeface="+mn-ea"/>
                          <a:cs typeface="+mn-cs"/>
                        </a:rPr>
                        <a:t>Class Teacher: </a:t>
                      </a:r>
                      <a:r>
                        <a:rPr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/>
                          <a:ea typeface="+mn-ea"/>
                          <a:cs typeface="+mn-cs"/>
                        </a:rPr>
                        <a:t>Miss Alexander and Mrs</a:t>
                      </a:r>
                      <a:r>
                        <a:rPr kumimoji="0" lang="en-GB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etter-join No-Lead 16"/>
                          <a:ea typeface="+mn-ea"/>
                          <a:cs typeface="+mn-cs"/>
                        </a:rPr>
                        <a:t> Ramskill </a:t>
                      </a:r>
                      <a:endParaRPr kumimoji="0"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118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221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1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6C0054-43F5-40DA-A43C-788DECB8C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740" y="-155175"/>
            <a:ext cx="4132231" cy="87150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u="sng" kern="1200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Our Classrooms</a:t>
            </a:r>
          </a:p>
        </p:txBody>
      </p:sp>
      <p:pic>
        <p:nvPicPr>
          <p:cNvPr id="11" name="Picture 10" descr="A pink board with words and images&#10;&#10;Description automatically generated">
            <a:extLst>
              <a:ext uri="{FF2B5EF4-FFF2-40B4-BE49-F238E27FC236}">
                <a16:creationId xmlns:a16="http://schemas.microsoft.com/office/drawing/2014/main" id="{D650E94C-46E2-C983-D940-C8A1EED453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3" t="2787" r="7978" b="6284"/>
          <a:stretch/>
        </p:blipFill>
        <p:spPr>
          <a:xfrm rot="5400000">
            <a:off x="4029315" y="4061930"/>
            <a:ext cx="2655088" cy="213502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3" name="Picture 12" descr="A bulletin board with papers on it&#10;&#10;Description automatically generated">
            <a:extLst>
              <a:ext uri="{FF2B5EF4-FFF2-40B4-BE49-F238E27FC236}">
                <a16:creationId xmlns:a16="http://schemas.microsoft.com/office/drawing/2014/main" id="{382846DE-6A43-3DE9-8838-7E64A94AE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2" t="2497" r="22624" b="13278"/>
          <a:stretch/>
        </p:blipFill>
        <p:spPr>
          <a:xfrm rot="5400000">
            <a:off x="3037062" y="720916"/>
            <a:ext cx="2756597" cy="293969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5" name="Picture 14" descr="A poster with pictures on it&#10;&#10;Description automatically generated">
            <a:extLst>
              <a:ext uri="{FF2B5EF4-FFF2-40B4-BE49-F238E27FC236}">
                <a16:creationId xmlns:a16="http://schemas.microsoft.com/office/drawing/2014/main" id="{FD217956-0B99-6090-F896-54D0A9741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13904" y="3945081"/>
            <a:ext cx="3158290" cy="236871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7" name="Picture 16" descr="A map on a board&#10;&#10;Description automatically generated">
            <a:extLst>
              <a:ext uri="{FF2B5EF4-FFF2-40B4-BE49-F238E27FC236}">
                <a16:creationId xmlns:a16="http://schemas.microsoft.com/office/drawing/2014/main" id="{6C2F6B86-729F-C77A-4606-C63EEB3707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5" t="20984" r="11967" b="21312"/>
          <a:stretch/>
        </p:blipFill>
        <p:spPr>
          <a:xfrm>
            <a:off x="91691" y="4065866"/>
            <a:ext cx="3938437" cy="236844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9" name="Picture 18" descr="A room with a tent and bookshelf&#10;&#10;Description automatically generated">
            <a:extLst>
              <a:ext uri="{FF2B5EF4-FFF2-40B4-BE49-F238E27FC236}">
                <a16:creationId xmlns:a16="http://schemas.microsoft.com/office/drawing/2014/main" id="{C3AABEF6-27F3-4AA7-0DB1-4B744C790A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3016" y="768626"/>
            <a:ext cx="3469431" cy="260207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21" name="Picture 20" descr="A classroom with a variety of objects from the ceiling&#10;&#10;Description automatically generated">
            <a:extLst>
              <a:ext uri="{FF2B5EF4-FFF2-40B4-BE49-F238E27FC236}">
                <a16:creationId xmlns:a16="http://schemas.microsoft.com/office/drawing/2014/main" id="{C8C1CCA0-6E10-BA83-7DCA-7AC0692B3B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5" r="7541"/>
          <a:stretch/>
        </p:blipFill>
        <p:spPr>
          <a:xfrm rot="5400000">
            <a:off x="5980143" y="491592"/>
            <a:ext cx="2987160" cy="287912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197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EA2EAC-6D34-377A-983B-07C9EC878E98}"/>
              </a:ext>
            </a:extLst>
          </p:cNvPr>
          <p:cNvSpPr txBox="1"/>
          <p:nvPr/>
        </p:nvSpPr>
        <p:spPr>
          <a:xfrm>
            <a:off x="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Autumn topics 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6813430A-FF92-5FF2-60D2-153FA100CB27}"/>
              </a:ext>
            </a:extLst>
          </p:cNvPr>
          <p:cNvSpPr/>
          <p:nvPr/>
        </p:nvSpPr>
        <p:spPr>
          <a:xfrm>
            <a:off x="209863" y="523220"/>
            <a:ext cx="3327816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History - Stone Age, Bronze Age and the Iron Age</a:t>
            </a:r>
          </a:p>
          <a:p>
            <a:pPr algn="ctr"/>
            <a:r>
              <a:rPr lang="en-GB" dirty="0"/>
              <a:t> 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29BA3CB9-80EC-30E1-5242-5B97C838B3EB}"/>
              </a:ext>
            </a:extLst>
          </p:cNvPr>
          <p:cNvSpPr/>
          <p:nvPr/>
        </p:nvSpPr>
        <p:spPr>
          <a:xfrm>
            <a:off x="209863" y="2384499"/>
            <a:ext cx="3107963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Science - Animal nutrition and the skeletal system</a:t>
            </a:r>
            <a:endParaRPr lang="en-GB" sz="20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99BE7829-178F-F7AA-AF7F-E0CA1A1556E5}"/>
              </a:ext>
            </a:extLst>
          </p:cNvPr>
          <p:cNvSpPr/>
          <p:nvPr/>
        </p:nvSpPr>
        <p:spPr>
          <a:xfrm>
            <a:off x="209863" y="4306643"/>
            <a:ext cx="2908091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Geography - One Planet, Our World</a:t>
            </a:r>
            <a:endParaRPr lang="en-GB" sz="22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  <a:ea typeface="Calibri"/>
              <a:cs typeface="Calibri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C744E28A-5103-E69F-8516-738867C383B6}"/>
              </a:ext>
            </a:extLst>
          </p:cNvPr>
          <p:cNvSpPr/>
          <p:nvPr/>
        </p:nvSpPr>
        <p:spPr>
          <a:xfrm>
            <a:off x="6541962" y="3163223"/>
            <a:ext cx="2490864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  <a:ea typeface="Calibri"/>
                <a:cs typeface="Calibri"/>
              </a:rPr>
              <a:t>DT – Cook well, eat well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E32F7811-346D-2FED-49BD-E88F03666C77}"/>
              </a:ext>
            </a:extLst>
          </p:cNvPr>
          <p:cNvSpPr/>
          <p:nvPr/>
        </p:nvSpPr>
        <p:spPr>
          <a:xfrm>
            <a:off x="6623158" y="629212"/>
            <a:ext cx="2490865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Art - Prehistoric pots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6A7E6ECF-FBE6-77CA-B880-901867434832}"/>
              </a:ext>
            </a:extLst>
          </p:cNvPr>
          <p:cNvSpPr/>
          <p:nvPr/>
        </p:nvSpPr>
        <p:spPr>
          <a:xfrm>
            <a:off x="3317826" y="4040866"/>
            <a:ext cx="3142938" cy="2817134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Maths 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Number, place value, addition, subtraction, multiplication and division  </a:t>
            </a:r>
          </a:p>
          <a:p>
            <a:pPr algn="ctr"/>
            <a:endParaRPr lang="en-GB" sz="22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A897502C-C9B5-8170-3AC1-CF9ED1ABFF38}"/>
              </a:ext>
            </a:extLst>
          </p:cNvPr>
          <p:cNvSpPr/>
          <p:nvPr/>
        </p:nvSpPr>
        <p:spPr>
          <a:xfrm>
            <a:off x="3552673" y="847775"/>
            <a:ext cx="2908091" cy="307344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English </a:t>
            </a:r>
          </a:p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Description</a:t>
            </a:r>
          </a:p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Diaries </a:t>
            </a:r>
          </a:p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Instructions</a:t>
            </a:r>
          </a:p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Haikus </a:t>
            </a:r>
          </a:p>
          <a:p>
            <a:pPr algn="ctr"/>
            <a:endParaRPr lang="en-GB" sz="22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82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EA2EAC-6D34-377A-983B-07C9EC878E98}"/>
              </a:ext>
            </a:extLst>
          </p:cNvPr>
          <p:cNvSpPr txBox="1"/>
          <p:nvPr/>
        </p:nvSpPr>
        <p:spPr>
          <a:xfrm>
            <a:off x="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Spring topics 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29BA3CB9-80EC-30E1-5242-5B97C838B3EB}"/>
              </a:ext>
            </a:extLst>
          </p:cNvPr>
          <p:cNvSpPr/>
          <p:nvPr/>
        </p:nvSpPr>
        <p:spPr>
          <a:xfrm>
            <a:off x="83693" y="3391752"/>
            <a:ext cx="3107963" cy="2304509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Science - Forces and Magnets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99BE7829-178F-F7AA-AF7F-E0CA1A1556E5}"/>
              </a:ext>
            </a:extLst>
          </p:cNvPr>
          <p:cNvSpPr/>
          <p:nvPr/>
        </p:nvSpPr>
        <p:spPr>
          <a:xfrm>
            <a:off x="283565" y="693014"/>
            <a:ext cx="2908091" cy="2546222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Geography -Rocks, relics and rumbles 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  <a:ea typeface="Calibri"/>
              <a:cs typeface="Calibri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C744E28A-5103-E69F-8516-738867C383B6}"/>
              </a:ext>
            </a:extLst>
          </p:cNvPr>
          <p:cNvSpPr/>
          <p:nvPr/>
        </p:nvSpPr>
        <p:spPr>
          <a:xfrm>
            <a:off x="6541962" y="3163223"/>
            <a:ext cx="2490864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  <a:ea typeface="Calibri"/>
                <a:cs typeface="Calibri"/>
              </a:rPr>
              <a:t>DT -Making it move 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E32F7811-346D-2FED-49BD-E88F03666C77}"/>
              </a:ext>
            </a:extLst>
          </p:cNvPr>
          <p:cNvSpPr/>
          <p:nvPr/>
        </p:nvSpPr>
        <p:spPr>
          <a:xfrm>
            <a:off x="6910466" y="629212"/>
            <a:ext cx="2203558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Art – Ammonite </a:t>
            </a:r>
          </a:p>
          <a:p>
            <a:pPr algn="ctr"/>
            <a:r>
              <a:rPr lang="en-GB" sz="22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 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6A7E6ECF-FBE6-77CA-B880-901867434832}"/>
              </a:ext>
            </a:extLst>
          </p:cNvPr>
          <p:cNvSpPr/>
          <p:nvPr/>
        </p:nvSpPr>
        <p:spPr>
          <a:xfrm>
            <a:off x="3364356" y="4042601"/>
            <a:ext cx="3142938" cy="2498827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Maths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Length and perimeter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Fractions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Mass 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Capacity </a:t>
            </a:r>
          </a:p>
          <a:p>
            <a:pPr algn="ctr"/>
            <a:endParaRPr lang="en-GB" sz="22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A897502C-C9B5-8170-3AC1-CF9ED1ABFF38}"/>
              </a:ext>
            </a:extLst>
          </p:cNvPr>
          <p:cNvSpPr/>
          <p:nvPr/>
        </p:nvSpPr>
        <p:spPr>
          <a:xfrm>
            <a:off x="3553919" y="344911"/>
            <a:ext cx="3107963" cy="3155663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English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Description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Narratives 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Diary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Persuasion 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Non chronological reports   </a:t>
            </a:r>
          </a:p>
          <a:p>
            <a:pPr algn="ctr"/>
            <a:endParaRPr lang="en-GB" sz="22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817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EA2EAC-6D34-377A-983B-07C9EC878E98}"/>
              </a:ext>
            </a:extLst>
          </p:cNvPr>
          <p:cNvSpPr txBox="1"/>
          <p:nvPr/>
        </p:nvSpPr>
        <p:spPr>
          <a:xfrm>
            <a:off x="0" y="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Summer topics 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6813430A-FF92-5FF2-60D2-153FA100CB27}"/>
              </a:ext>
            </a:extLst>
          </p:cNvPr>
          <p:cNvSpPr/>
          <p:nvPr/>
        </p:nvSpPr>
        <p:spPr>
          <a:xfrm>
            <a:off x="209863" y="523220"/>
            <a:ext cx="3327816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History - The Ancient Romans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29BA3CB9-80EC-30E1-5242-5B97C838B3EB}"/>
              </a:ext>
            </a:extLst>
          </p:cNvPr>
          <p:cNvSpPr/>
          <p:nvPr/>
        </p:nvSpPr>
        <p:spPr>
          <a:xfrm>
            <a:off x="209863" y="2384498"/>
            <a:ext cx="3142939" cy="382143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Science - Plant nutrition and reproduction</a:t>
            </a:r>
          </a:p>
          <a:p>
            <a:pPr algn="ctr"/>
            <a:endParaRPr lang="en-GB" sz="24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  <a:p>
            <a:pPr algn="ctr"/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Light and shadows 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C744E28A-5103-E69F-8516-738867C383B6}"/>
              </a:ext>
            </a:extLst>
          </p:cNvPr>
          <p:cNvSpPr/>
          <p:nvPr/>
        </p:nvSpPr>
        <p:spPr>
          <a:xfrm>
            <a:off x="6650640" y="2684975"/>
            <a:ext cx="2493360" cy="175528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  <a:ea typeface="Calibri"/>
                <a:cs typeface="Calibri"/>
              </a:rPr>
              <a:t>DT  Greenhouses</a:t>
            </a:r>
          </a:p>
          <a:p>
            <a:pPr algn="ctr"/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  <a:ea typeface="Calibri"/>
                <a:cs typeface="Calibri"/>
              </a:rPr>
              <a:t> 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E32F7811-346D-2FED-49BD-E88F03666C77}"/>
              </a:ext>
            </a:extLst>
          </p:cNvPr>
          <p:cNvSpPr/>
          <p:nvPr/>
        </p:nvSpPr>
        <p:spPr>
          <a:xfrm>
            <a:off x="7120327" y="261610"/>
            <a:ext cx="1813809" cy="161216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Art </a:t>
            </a:r>
          </a:p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Mosaics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  <a:p>
            <a:pPr algn="ctr"/>
            <a:endParaRPr lang="en-GB" sz="22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6A7E6ECF-FBE6-77CA-B880-901867434832}"/>
              </a:ext>
            </a:extLst>
          </p:cNvPr>
          <p:cNvSpPr/>
          <p:nvPr/>
        </p:nvSpPr>
        <p:spPr>
          <a:xfrm>
            <a:off x="3587650" y="4107976"/>
            <a:ext cx="3142938" cy="2498827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Maths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Fractions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Money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Time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Statistics </a:t>
            </a:r>
          </a:p>
          <a:p>
            <a:pPr algn="ctr"/>
            <a:r>
              <a:rPr lang="en-GB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Shape  </a:t>
            </a:r>
          </a:p>
          <a:p>
            <a:pPr algn="ctr"/>
            <a:endParaRPr lang="en-GB" sz="22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A897502C-C9B5-8170-3AC1-CF9ED1ABFF38}"/>
              </a:ext>
            </a:extLst>
          </p:cNvPr>
          <p:cNvSpPr/>
          <p:nvPr/>
        </p:nvSpPr>
        <p:spPr>
          <a:xfrm>
            <a:off x="3617629" y="432475"/>
            <a:ext cx="3217888" cy="3130143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English</a:t>
            </a:r>
          </a:p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Retell </a:t>
            </a:r>
          </a:p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Newspaper </a:t>
            </a:r>
          </a:p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Suspense </a:t>
            </a:r>
          </a:p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Explanation</a:t>
            </a:r>
          </a:p>
          <a:p>
            <a:pPr algn="ctr"/>
            <a:r>
              <a:rPr lang="en-GB" sz="2000" b="1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</a:rPr>
              <a:t>Poems  </a:t>
            </a:r>
          </a:p>
          <a:p>
            <a:pPr algn="ctr"/>
            <a:endParaRPr lang="en-GB" sz="2200" b="1" dirty="0">
              <a:solidFill>
                <a:schemeClr val="accent2">
                  <a:lumMod val="75000"/>
                </a:schemeClr>
              </a:solidFill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080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7E904C6-C59C-4ED3-8C80-A9C971A49557}"/>
              </a:ext>
            </a:extLst>
          </p:cNvPr>
          <p:cNvSpPr/>
          <p:nvPr/>
        </p:nvSpPr>
        <p:spPr>
          <a:xfrm>
            <a:off x="222762" y="184422"/>
            <a:ext cx="8698475" cy="9071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  <a:latin typeface="Letter-join No-Lead 16" panose="02000505000000020003" pitchFamily="50" charset="0"/>
              </a:rPr>
              <a:t>Our trips, theme days and assemblies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38CBFF-07E5-EBCE-28E6-42A1180FE9F7}"/>
              </a:ext>
            </a:extLst>
          </p:cNvPr>
          <p:cNvSpPr txBox="1"/>
          <p:nvPr/>
        </p:nvSpPr>
        <p:spPr>
          <a:xfrm>
            <a:off x="160112" y="1778225"/>
            <a:ext cx="8823773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dirty="0">
                <a:latin typeface="Letter-join No-Lead 16"/>
              </a:rPr>
              <a:t>Keith Axon library once a term</a:t>
            </a:r>
          </a:p>
          <a:p>
            <a:endParaRPr lang="en-GB" sz="3200" dirty="0">
              <a:latin typeface="Letter-join No-Lead 16" panose="02000505000000020003" pitchFamily="50" charset="0"/>
            </a:endParaRPr>
          </a:p>
          <a:p>
            <a:r>
              <a:rPr lang="en-GB" sz="3200" dirty="0">
                <a:latin typeface="Letter-join No-Lead 16" panose="02000505000000020003" pitchFamily="50" charset="0"/>
              </a:rPr>
              <a:t>RE assembly – Monday 9</a:t>
            </a:r>
            <a:r>
              <a:rPr lang="en-GB" sz="3200" baseline="30000" dirty="0">
                <a:latin typeface="Letter-join No-Lead 16" panose="02000505000000020003" pitchFamily="50" charset="0"/>
              </a:rPr>
              <a:t>th</a:t>
            </a:r>
            <a:r>
              <a:rPr lang="en-GB" sz="3200" dirty="0">
                <a:latin typeface="Letter-join No-Lead 16" panose="02000505000000020003" pitchFamily="50" charset="0"/>
              </a:rPr>
              <a:t> November 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 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Topic assembly - Monday 10</a:t>
            </a:r>
            <a:r>
              <a:rPr lang="en-GB" sz="3200" baseline="30000" dirty="0">
                <a:latin typeface="Letter-join No-Lead 16" panose="02000505000000020003" pitchFamily="50" charset="0"/>
              </a:rPr>
              <a:t>th</a:t>
            </a:r>
            <a:r>
              <a:rPr lang="en-GB" sz="3200" dirty="0">
                <a:latin typeface="Letter-join No-Lead 16" panose="02000505000000020003" pitchFamily="50" charset="0"/>
              </a:rPr>
              <a:t> May (to parents) </a:t>
            </a:r>
          </a:p>
          <a:p>
            <a:endParaRPr lang="en-GB" sz="3200" dirty="0">
              <a:latin typeface="Letter-join No-Lead 16" panose="02000505000000020003" pitchFamily="50" charset="0"/>
            </a:endParaRPr>
          </a:p>
          <a:p>
            <a:r>
              <a:rPr lang="en-GB" sz="3200" dirty="0">
                <a:latin typeface="Letter-join No-Lead 16"/>
              </a:rPr>
              <a:t>Theme day – ‘Prehistoric times’ and Roman Day</a:t>
            </a:r>
            <a:endParaRPr lang="en-GB" sz="3200" dirty="0">
              <a:latin typeface="Letter-join No-Lead 16" panose="02000505000000020003" pitchFamily="50" charset="0"/>
            </a:endParaRPr>
          </a:p>
          <a:p>
            <a:endParaRPr lang="en-GB" sz="3200" dirty="0">
              <a:latin typeface="Letter-join No-Lead 16" panose="02000505000000020003" pitchFamily="50" charset="0"/>
            </a:endParaRPr>
          </a:p>
          <a:p>
            <a:r>
              <a:rPr lang="en-GB" sz="3200" dirty="0">
                <a:latin typeface="Letter-join No-Lead 16" panose="02000505000000020003" pitchFamily="50" charset="0"/>
              </a:rPr>
              <a:t>Hindu Mandir </a:t>
            </a:r>
          </a:p>
        </p:txBody>
      </p:sp>
    </p:spTree>
    <p:extLst>
      <p:ext uri="{BB962C8B-B14F-4D97-AF65-F5344CB8AC3E}">
        <p14:creationId xmlns:p14="http://schemas.microsoft.com/office/powerpoint/2010/main" val="1862696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143000"/>
          </a:xfrm>
          <a:noFill/>
          <a:ln>
            <a:noFill/>
          </a:ln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3200" b="1" u="sng" dirty="0">
                <a:latin typeface="Letter-join No-Lead 16" panose="02000505000000020003" pitchFamily="50" charset="0"/>
                <a:ea typeface="Tahoma" panose="020B0604030504040204" pitchFamily="34" charset="0"/>
                <a:cs typeface="Tahoma" panose="020B0604030504040204" pitchFamily="34" charset="0"/>
              </a:rPr>
              <a:t>Homework Expectations  </a:t>
            </a:r>
            <a:endParaRPr lang="en-US" sz="3200" b="1" u="sng" dirty="0">
              <a:latin typeface="Letter-join No-Lead 16" panose="02000505000000020003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5" descr="Grove Primary Schhol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905" y="0"/>
            <a:ext cx="1379095" cy="1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347414"/>
            <a:ext cx="9036496" cy="531587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400" b="1" dirty="0">
                <a:latin typeface="Letter-join No-Lead 16"/>
                <a:ea typeface="Tahoma"/>
                <a:cs typeface="Tahoma"/>
              </a:rPr>
              <a:t>Arbor: </a:t>
            </a:r>
            <a:r>
              <a:rPr lang="en-GB" sz="2400" dirty="0">
                <a:latin typeface="Letter-join No-Lead 16"/>
                <a:ea typeface="Tahoma"/>
                <a:cs typeface="Tahoma"/>
              </a:rPr>
              <a:t>Children will be given homework on Arbor weekly. Each week, this will be a different area of learning. Children should complete the homework in their homework books, or on the sheet if you wish to print it. </a:t>
            </a:r>
          </a:p>
          <a:p>
            <a:pPr marL="0" indent="0">
              <a:buNone/>
            </a:pPr>
            <a:r>
              <a:rPr lang="en-GB" sz="2400" dirty="0">
                <a:latin typeface="Letter-join No-Lead 16"/>
                <a:ea typeface="Tahoma"/>
                <a:cs typeface="Tahoma"/>
              </a:rPr>
              <a:t>Homework will be set on a Friday and should be submitted by Wednesday. </a:t>
            </a:r>
          </a:p>
          <a:p>
            <a:pPr marL="0" indent="0">
              <a:buNone/>
            </a:pPr>
            <a:endParaRPr lang="en-GB" sz="1400" b="1" dirty="0">
              <a:latin typeface="Letter-join No-Lead 16" panose="02000505000000020003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400" b="1" dirty="0">
                <a:latin typeface="Letter-join No-Lead 16"/>
                <a:ea typeface="Tahoma"/>
                <a:cs typeface="Tahoma"/>
              </a:rPr>
              <a:t>Please ensure that an adult is overseeing and supporting the homework process. </a:t>
            </a:r>
          </a:p>
          <a:p>
            <a:pPr marL="0" indent="0">
              <a:buNone/>
            </a:pPr>
            <a:endParaRPr lang="en-GB" sz="1400" dirty="0">
              <a:latin typeface="Letter-join No-Lead 16" panose="02000505000000020003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400" b="1" dirty="0">
                <a:latin typeface="Letter-join No-Lead 16"/>
                <a:ea typeface="Tahoma"/>
                <a:cs typeface="Tahoma"/>
              </a:rPr>
              <a:t>Spellings:</a:t>
            </a:r>
            <a:r>
              <a:rPr lang="en-GB" sz="2400" dirty="0">
                <a:latin typeface="Letter-join No-Lead 16"/>
                <a:ea typeface="Tahoma"/>
                <a:cs typeface="Tahoma"/>
              </a:rPr>
              <a:t> These will be uploaded on Arbor every week. </a:t>
            </a:r>
          </a:p>
          <a:p>
            <a:pPr marL="0" indent="0">
              <a:buNone/>
            </a:pPr>
            <a:r>
              <a:rPr lang="en-GB" sz="2400" i="1" dirty="0">
                <a:latin typeface="Letter-join No-Lead 16"/>
                <a:ea typeface="Tahoma"/>
                <a:cs typeface="Tahoma"/>
              </a:rPr>
              <a:t>Remember to practise daily ready for the spelling test on </a:t>
            </a:r>
            <a:r>
              <a:rPr lang="en-GB" sz="2400" b="1" i="1" dirty="0">
                <a:solidFill>
                  <a:srgbClr val="FF0000"/>
                </a:solidFill>
                <a:latin typeface="Letter-join No-Lead 16"/>
                <a:ea typeface="Tahoma"/>
                <a:cs typeface="Tahoma"/>
              </a:rPr>
              <a:t>Fridays.</a:t>
            </a:r>
          </a:p>
          <a:p>
            <a:pPr marL="0" indent="0">
              <a:buNone/>
            </a:pPr>
            <a:endParaRPr lang="en-GB" sz="1200" dirty="0">
              <a:latin typeface="Letter-join No-Lead 16" panose="02000505000000020003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Letter-join No-Lead 16" panose="02000505000000020003" pitchFamily="50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26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DBE7C1-BE53-AD22-9136-5F35C9414C5C}"/>
              </a:ext>
            </a:extLst>
          </p:cNvPr>
          <p:cNvSpPr txBox="1"/>
          <p:nvPr/>
        </p:nvSpPr>
        <p:spPr>
          <a:xfrm>
            <a:off x="93688" y="183551"/>
            <a:ext cx="9050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u="sng" dirty="0">
                <a:latin typeface="Letter-join No-Lead 16"/>
                <a:ea typeface="Tahoma"/>
                <a:cs typeface="Tahoma"/>
              </a:rPr>
              <a:t>Reading: </a:t>
            </a:r>
          </a:p>
          <a:p>
            <a:endParaRPr lang="en-GB" sz="2600" dirty="0">
              <a:latin typeface="Letter-join No-Lead 16"/>
              <a:ea typeface="Tahoma"/>
              <a:cs typeface="Tahoma"/>
            </a:endParaRPr>
          </a:p>
          <a:p>
            <a:r>
              <a:rPr lang="en-GB" sz="2600" dirty="0">
                <a:latin typeface="Letter-join No-Lead 16"/>
                <a:ea typeface="Tahoma"/>
                <a:cs typeface="Tahoma"/>
              </a:rPr>
              <a:t>Your child must read at home at least 5 times a week.</a:t>
            </a:r>
          </a:p>
          <a:p>
            <a:endParaRPr lang="en-GB" sz="2600" dirty="0">
              <a:latin typeface="Letter-join No-Lead 16"/>
              <a:ea typeface="Tahoma"/>
              <a:cs typeface="Tahoma"/>
            </a:endParaRPr>
          </a:p>
          <a:p>
            <a:r>
              <a:rPr lang="en-GB" sz="2600" dirty="0">
                <a:latin typeface="Letter-join No-Lead 16"/>
                <a:ea typeface="Tahoma"/>
                <a:cs typeface="Tahoma"/>
              </a:rPr>
              <a:t>Reading records must be in school every day. </a:t>
            </a:r>
          </a:p>
          <a:p>
            <a:endParaRPr lang="en-GB" sz="2600" dirty="0">
              <a:latin typeface="Letter-join No-Lead 16"/>
              <a:ea typeface="Tahoma"/>
              <a:cs typeface="Tahoma"/>
            </a:endParaRPr>
          </a:p>
          <a:p>
            <a:r>
              <a:rPr lang="en-GB" sz="2600" dirty="0">
                <a:latin typeface="Letter-join No-Lead 16"/>
                <a:ea typeface="Tahoma"/>
                <a:cs typeface="Tahoma"/>
              </a:rPr>
              <a:t>Children are encouraged to start writing their own comments about what they have read, and parents check and sign each read. </a:t>
            </a:r>
          </a:p>
          <a:p>
            <a:endParaRPr lang="en-GB" dirty="0"/>
          </a:p>
        </p:txBody>
      </p:sp>
      <p:pic>
        <p:nvPicPr>
          <p:cNvPr id="1030" name="Picture 6" descr="Mission: Engender a love of reading.">
            <a:extLst>
              <a:ext uri="{FF2B5EF4-FFF2-40B4-BE49-F238E27FC236}">
                <a16:creationId xmlns:a16="http://schemas.microsoft.com/office/drawing/2014/main" id="{124C57A0-4C51-29A8-7E29-D07F94C87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8" y="4329556"/>
            <a:ext cx="4347148" cy="2528444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w To Help Children Become Good Readers? | One Education">
            <a:extLst>
              <a:ext uri="{FF2B5EF4-FFF2-40B4-BE49-F238E27FC236}">
                <a16:creationId xmlns:a16="http://schemas.microsoft.com/office/drawing/2014/main" id="{19200F80-D57E-9E39-F4C5-CF93F7329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6" b="9508"/>
          <a:stretch/>
        </p:blipFill>
        <p:spPr bwMode="auto">
          <a:xfrm>
            <a:off x="4572000" y="3901670"/>
            <a:ext cx="4572000" cy="2956330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728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7308E0-8CEA-1C67-C190-7A192F2EB980}"/>
              </a:ext>
            </a:extLst>
          </p:cNvPr>
          <p:cNvSpPr txBox="1"/>
          <p:nvPr/>
        </p:nvSpPr>
        <p:spPr>
          <a:xfrm>
            <a:off x="134911" y="134912"/>
            <a:ext cx="9009089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>
                <a:latin typeface="Letter-join No-Lead 16" panose="02000505000000020003" pitchFamily="50" charset="0"/>
              </a:rPr>
              <a:t>Number bonds</a:t>
            </a:r>
          </a:p>
          <a:p>
            <a:endParaRPr lang="en-GB" sz="2800" dirty="0">
              <a:latin typeface="Letter-join No-Lead 16" panose="02000505000000020003" pitchFamily="50" charset="0"/>
            </a:endParaRPr>
          </a:p>
          <a:p>
            <a:r>
              <a:rPr lang="en-GB" sz="2800" dirty="0">
                <a:latin typeface="Letter-join No-Lead 16" panose="02000505000000020003" pitchFamily="50" charset="0"/>
              </a:rPr>
              <a:t>We are working extremely hard to ensure that children become proficient at recalling number facts and bonds. </a:t>
            </a:r>
          </a:p>
          <a:p>
            <a:endParaRPr lang="en-GB" sz="2800" dirty="0">
              <a:latin typeface="Letter-join No-Lead 16" panose="02000505000000020003" pitchFamily="50" charset="0"/>
            </a:endParaRPr>
          </a:p>
          <a:p>
            <a:r>
              <a:rPr lang="en-GB" sz="2800" dirty="0">
                <a:latin typeface="Letter-join No-Lead 16" panose="02000505000000020003" pitchFamily="50" charset="0"/>
              </a:rPr>
              <a:t>Alongside this, we are also practicing our times tables. </a:t>
            </a:r>
          </a:p>
          <a:p>
            <a:endParaRPr lang="en-GB" sz="2800" dirty="0">
              <a:latin typeface="Letter-join No-Lead 16" panose="02000505000000020003" pitchFamily="50" charset="0"/>
            </a:endParaRPr>
          </a:p>
          <a:p>
            <a:r>
              <a:rPr lang="en-GB" sz="2800" dirty="0">
                <a:latin typeface="Letter-join No-Lead 16" panose="02000505000000020003" pitchFamily="50" charset="0"/>
              </a:rPr>
              <a:t>Please encourage children by using the following websites.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latin typeface="Letter-join No-Lead 16" panose="02000505000000020003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Letter-join No-Lead 16" panose="02000505000000020003" pitchFamily="50" charset="0"/>
                <a:hlinkClick r:id="rId2"/>
              </a:rPr>
              <a:t>https://ttrockstars.com/</a:t>
            </a:r>
            <a:endParaRPr lang="en-GB" sz="2400" dirty="0">
              <a:latin typeface="Letter-join No-Lead 16" panose="02000505000000020003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latin typeface="Letter-join No-Lead 16" panose="02000505000000020003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Letter-join No-Lead 16" panose="02000505000000020003" pitchFamily="50" charset="0"/>
                <a:hlinkClick r:id="rId3"/>
              </a:rPr>
              <a:t>https://www.topmarks.co.uk/maths-games/daily10</a:t>
            </a:r>
            <a:endParaRPr lang="en-GB" sz="2400" dirty="0">
              <a:latin typeface="Letter-join No-Lead 16" panose="02000505000000020003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latin typeface="Letter-join No-Lead 16" panose="02000505000000020003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Letter-join No-Lead 16" panose="02000505000000020003" pitchFamily="50" charset="0"/>
                <a:hlinkClick r:id="rId4"/>
              </a:rPr>
              <a:t>https://www.topmarks.co.uk/maths-games/hit-the-button</a:t>
            </a:r>
            <a:endParaRPr lang="en-GB" sz="2400" dirty="0">
              <a:latin typeface="Letter-join No-Lead 16" panose="02000505000000020003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 dirty="0">
              <a:latin typeface="Letter-join No-Lead 16" panose="02000505000000020003" pitchFamily="50" charset="0"/>
            </a:endParaRPr>
          </a:p>
          <a:p>
            <a:endParaRPr lang="en-GB" sz="2000" dirty="0">
              <a:latin typeface="Letter-join No-Lead 16" panose="02000505000000020003" pitchFamily="50" charset="0"/>
            </a:endParaRPr>
          </a:p>
          <a:p>
            <a:endParaRPr lang="en-GB" sz="2800" dirty="0">
              <a:latin typeface="Letter-join No-Lead 16" panose="02000505000000020003" pitchFamily="50" charset="0"/>
            </a:endParaRPr>
          </a:p>
          <a:p>
            <a:r>
              <a:rPr lang="en-GB" sz="2800" dirty="0">
                <a:latin typeface="Letter-join No-Lead 16" panose="02000505000000020003" pitchFamily="50" charset="0"/>
              </a:rPr>
              <a:t> </a:t>
            </a:r>
          </a:p>
          <a:p>
            <a:endParaRPr lang="en-GB" sz="2800" dirty="0">
              <a:latin typeface="Letter-join No-Lead 16" panose="02000505000000020003" pitchFamily="50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495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93204" y="151532"/>
            <a:ext cx="8085584" cy="710952"/>
          </a:xfrm>
          <a:noFill/>
          <a:ln>
            <a:noFill/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b="1" u="sng" dirty="0">
                <a:solidFill>
                  <a:schemeClr val="accent2">
                    <a:lumMod val="75000"/>
                  </a:schemeClr>
                </a:solidFill>
                <a:latin typeface="Letter-join No-Lead 16" panose="02000505000000020003" pitchFamily="50" charset="0"/>
                <a:ea typeface="Tahoma" panose="020B0604030504040204" pitchFamily="34" charset="0"/>
                <a:cs typeface="Tahoma" panose="020B0604030504040204" pitchFamily="34" charset="0"/>
              </a:rPr>
              <a:t>Parent Support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30659C-D3F7-405A-A5EC-8B5D6A47ACB5}"/>
              </a:ext>
            </a:extLst>
          </p:cNvPr>
          <p:cNvSpPr/>
          <p:nvPr/>
        </p:nvSpPr>
        <p:spPr>
          <a:xfrm>
            <a:off x="251520" y="980728"/>
            <a:ext cx="8568952" cy="27585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78450707">
                  <a:custGeom>
                    <a:avLst/>
                    <a:gdLst>
                      <a:gd name="connsiteX0" fmla="*/ 0 w 8568952"/>
                      <a:gd name="connsiteY0" fmla="*/ 0 h 2758506"/>
                      <a:gd name="connsiteX1" fmla="*/ 656953 w 8568952"/>
                      <a:gd name="connsiteY1" fmla="*/ 0 h 2758506"/>
                      <a:gd name="connsiteX2" fmla="*/ 1399595 w 8568952"/>
                      <a:gd name="connsiteY2" fmla="*/ 0 h 2758506"/>
                      <a:gd name="connsiteX3" fmla="*/ 1799480 w 8568952"/>
                      <a:gd name="connsiteY3" fmla="*/ 0 h 2758506"/>
                      <a:gd name="connsiteX4" fmla="*/ 2113675 w 8568952"/>
                      <a:gd name="connsiteY4" fmla="*/ 0 h 2758506"/>
                      <a:gd name="connsiteX5" fmla="*/ 2770628 w 8568952"/>
                      <a:gd name="connsiteY5" fmla="*/ 0 h 2758506"/>
                      <a:gd name="connsiteX6" fmla="*/ 3256202 w 8568952"/>
                      <a:gd name="connsiteY6" fmla="*/ 0 h 2758506"/>
                      <a:gd name="connsiteX7" fmla="*/ 3827465 w 8568952"/>
                      <a:gd name="connsiteY7" fmla="*/ 0 h 2758506"/>
                      <a:gd name="connsiteX8" fmla="*/ 4484418 w 8568952"/>
                      <a:gd name="connsiteY8" fmla="*/ 0 h 2758506"/>
                      <a:gd name="connsiteX9" fmla="*/ 5227061 w 8568952"/>
                      <a:gd name="connsiteY9" fmla="*/ 0 h 2758506"/>
                      <a:gd name="connsiteX10" fmla="*/ 5712635 w 8568952"/>
                      <a:gd name="connsiteY10" fmla="*/ 0 h 2758506"/>
                      <a:gd name="connsiteX11" fmla="*/ 6369588 w 8568952"/>
                      <a:gd name="connsiteY11" fmla="*/ 0 h 2758506"/>
                      <a:gd name="connsiteX12" fmla="*/ 6940851 w 8568952"/>
                      <a:gd name="connsiteY12" fmla="*/ 0 h 2758506"/>
                      <a:gd name="connsiteX13" fmla="*/ 7512115 w 8568952"/>
                      <a:gd name="connsiteY13" fmla="*/ 0 h 2758506"/>
                      <a:gd name="connsiteX14" fmla="*/ 8568952 w 8568952"/>
                      <a:gd name="connsiteY14" fmla="*/ 0 h 2758506"/>
                      <a:gd name="connsiteX15" fmla="*/ 8568952 w 8568952"/>
                      <a:gd name="connsiteY15" fmla="*/ 606871 h 2758506"/>
                      <a:gd name="connsiteX16" fmla="*/ 8568952 w 8568952"/>
                      <a:gd name="connsiteY16" fmla="*/ 1130987 h 2758506"/>
                      <a:gd name="connsiteX17" fmla="*/ 8568952 w 8568952"/>
                      <a:gd name="connsiteY17" fmla="*/ 1627519 h 2758506"/>
                      <a:gd name="connsiteX18" fmla="*/ 8568952 w 8568952"/>
                      <a:gd name="connsiteY18" fmla="*/ 2151635 h 2758506"/>
                      <a:gd name="connsiteX19" fmla="*/ 8568952 w 8568952"/>
                      <a:gd name="connsiteY19" fmla="*/ 2758506 h 2758506"/>
                      <a:gd name="connsiteX20" fmla="*/ 8169068 w 8568952"/>
                      <a:gd name="connsiteY20" fmla="*/ 2758506 h 2758506"/>
                      <a:gd name="connsiteX21" fmla="*/ 7683494 w 8568952"/>
                      <a:gd name="connsiteY21" fmla="*/ 2758506 h 2758506"/>
                      <a:gd name="connsiteX22" fmla="*/ 7197920 w 8568952"/>
                      <a:gd name="connsiteY22" fmla="*/ 2758506 h 2758506"/>
                      <a:gd name="connsiteX23" fmla="*/ 6626656 w 8568952"/>
                      <a:gd name="connsiteY23" fmla="*/ 2758506 h 2758506"/>
                      <a:gd name="connsiteX24" fmla="*/ 5969703 w 8568952"/>
                      <a:gd name="connsiteY24" fmla="*/ 2758506 h 2758506"/>
                      <a:gd name="connsiteX25" fmla="*/ 5569819 w 8568952"/>
                      <a:gd name="connsiteY25" fmla="*/ 2758506 h 2758506"/>
                      <a:gd name="connsiteX26" fmla="*/ 4998555 w 8568952"/>
                      <a:gd name="connsiteY26" fmla="*/ 2758506 h 2758506"/>
                      <a:gd name="connsiteX27" fmla="*/ 4512981 w 8568952"/>
                      <a:gd name="connsiteY27" fmla="*/ 2758506 h 2758506"/>
                      <a:gd name="connsiteX28" fmla="*/ 3770339 w 8568952"/>
                      <a:gd name="connsiteY28" fmla="*/ 2758506 h 2758506"/>
                      <a:gd name="connsiteX29" fmla="*/ 3284765 w 8568952"/>
                      <a:gd name="connsiteY29" fmla="*/ 2758506 h 2758506"/>
                      <a:gd name="connsiteX30" fmla="*/ 2970570 w 8568952"/>
                      <a:gd name="connsiteY30" fmla="*/ 2758506 h 2758506"/>
                      <a:gd name="connsiteX31" fmla="*/ 2484996 w 8568952"/>
                      <a:gd name="connsiteY31" fmla="*/ 2758506 h 2758506"/>
                      <a:gd name="connsiteX32" fmla="*/ 1999422 w 8568952"/>
                      <a:gd name="connsiteY32" fmla="*/ 2758506 h 2758506"/>
                      <a:gd name="connsiteX33" fmla="*/ 1428159 w 8568952"/>
                      <a:gd name="connsiteY33" fmla="*/ 2758506 h 2758506"/>
                      <a:gd name="connsiteX34" fmla="*/ 942585 w 8568952"/>
                      <a:gd name="connsiteY34" fmla="*/ 2758506 h 2758506"/>
                      <a:gd name="connsiteX35" fmla="*/ 0 w 8568952"/>
                      <a:gd name="connsiteY35" fmla="*/ 2758506 h 2758506"/>
                      <a:gd name="connsiteX36" fmla="*/ 0 w 8568952"/>
                      <a:gd name="connsiteY36" fmla="*/ 2151635 h 2758506"/>
                      <a:gd name="connsiteX37" fmla="*/ 0 w 8568952"/>
                      <a:gd name="connsiteY37" fmla="*/ 1627519 h 2758506"/>
                      <a:gd name="connsiteX38" fmla="*/ 0 w 8568952"/>
                      <a:gd name="connsiteY38" fmla="*/ 1130987 h 2758506"/>
                      <a:gd name="connsiteX39" fmla="*/ 0 w 8568952"/>
                      <a:gd name="connsiteY39" fmla="*/ 524116 h 2758506"/>
                      <a:gd name="connsiteX40" fmla="*/ 0 w 8568952"/>
                      <a:gd name="connsiteY40" fmla="*/ 0 h 2758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8568952" h="2758506" fill="none" extrusionOk="0">
                        <a:moveTo>
                          <a:pt x="0" y="0"/>
                        </a:moveTo>
                        <a:cubicBezTo>
                          <a:pt x="269078" y="-46615"/>
                          <a:pt x="461464" y="13170"/>
                          <a:pt x="656953" y="0"/>
                        </a:cubicBezTo>
                        <a:cubicBezTo>
                          <a:pt x="852442" y="-13170"/>
                          <a:pt x="1234865" y="56849"/>
                          <a:pt x="1399595" y="0"/>
                        </a:cubicBezTo>
                        <a:cubicBezTo>
                          <a:pt x="1564325" y="-56849"/>
                          <a:pt x="1654528" y="24530"/>
                          <a:pt x="1799480" y="0"/>
                        </a:cubicBezTo>
                        <a:cubicBezTo>
                          <a:pt x="1944432" y="-24530"/>
                          <a:pt x="1960072" y="19824"/>
                          <a:pt x="2113675" y="0"/>
                        </a:cubicBezTo>
                        <a:cubicBezTo>
                          <a:pt x="2267279" y="-19824"/>
                          <a:pt x="2614273" y="78239"/>
                          <a:pt x="2770628" y="0"/>
                        </a:cubicBezTo>
                        <a:cubicBezTo>
                          <a:pt x="2926983" y="-78239"/>
                          <a:pt x="3023612" y="21045"/>
                          <a:pt x="3256202" y="0"/>
                        </a:cubicBezTo>
                        <a:cubicBezTo>
                          <a:pt x="3488792" y="-21045"/>
                          <a:pt x="3692861" y="36537"/>
                          <a:pt x="3827465" y="0"/>
                        </a:cubicBezTo>
                        <a:cubicBezTo>
                          <a:pt x="3962069" y="-36537"/>
                          <a:pt x="4225529" y="56462"/>
                          <a:pt x="4484418" y="0"/>
                        </a:cubicBezTo>
                        <a:cubicBezTo>
                          <a:pt x="4743307" y="-56462"/>
                          <a:pt x="4984441" y="87074"/>
                          <a:pt x="5227061" y="0"/>
                        </a:cubicBezTo>
                        <a:cubicBezTo>
                          <a:pt x="5469681" y="-87074"/>
                          <a:pt x="5543348" y="7661"/>
                          <a:pt x="5712635" y="0"/>
                        </a:cubicBezTo>
                        <a:cubicBezTo>
                          <a:pt x="5881922" y="-7661"/>
                          <a:pt x="6230449" y="71806"/>
                          <a:pt x="6369588" y="0"/>
                        </a:cubicBezTo>
                        <a:cubicBezTo>
                          <a:pt x="6508727" y="-71806"/>
                          <a:pt x="6800089" y="30781"/>
                          <a:pt x="6940851" y="0"/>
                        </a:cubicBezTo>
                        <a:cubicBezTo>
                          <a:pt x="7081613" y="-30781"/>
                          <a:pt x="7249120" y="59724"/>
                          <a:pt x="7512115" y="0"/>
                        </a:cubicBezTo>
                        <a:cubicBezTo>
                          <a:pt x="7775110" y="-59724"/>
                          <a:pt x="8222797" y="80567"/>
                          <a:pt x="8568952" y="0"/>
                        </a:cubicBezTo>
                        <a:cubicBezTo>
                          <a:pt x="8580519" y="171829"/>
                          <a:pt x="8543168" y="371099"/>
                          <a:pt x="8568952" y="606871"/>
                        </a:cubicBezTo>
                        <a:cubicBezTo>
                          <a:pt x="8594736" y="842643"/>
                          <a:pt x="8547553" y="930206"/>
                          <a:pt x="8568952" y="1130987"/>
                        </a:cubicBezTo>
                        <a:cubicBezTo>
                          <a:pt x="8590351" y="1331768"/>
                          <a:pt x="8546381" y="1418693"/>
                          <a:pt x="8568952" y="1627519"/>
                        </a:cubicBezTo>
                        <a:cubicBezTo>
                          <a:pt x="8591523" y="1836345"/>
                          <a:pt x="8529015" y="1904793"/>
                          <a:pt x="8568952" y="2151635"/>
                        </a:cubicBezTo>
                        <a:cubicBezTo>
                          <a:pt x="8608889" y="2398477"/>
                          <a:pt x="8533081" y="2591296"/>
                          <a:pt x="8568952" y="2758506"/>
                        </a:cubicBezTo>
                        <a:cubicBezTo>
                          <a:pt x="8418166" y="2804733"/>
                          <a:pt x="8350081" y="2749987"/>
                          <a:pt x="8169068" y="2758506"/>
                        </a:cubicBezTo>
                        <a:cubicBezTo>
                          <a:pt x="7988055" y="2767025"/>
                          <a:pt x="7849311" y="2724881"/>
                          <a:pt x="7683494" y="2758506"/>
                        </a:cubicBezTo>
                        <a:cubicBezTo>
                          <a:pt x="7517677" y="2792131"/>
                          <a:pt x="7412667" y="2720443"/>
                          <a:pt x="7197920" y="2758506"/>
                        </a:cubicBezTo>
                        <a:cubicBezTo>
                          <a:pt x="6983173" y="2796569"/>
                          <a:pt x="6818655" y="2749628"/>
                          <a:pt x="6626656" y="2758506"/>
                        </a:cubicBezTo>
                        <a:cubicBezTo>
                          <a:pt x="6434657" y="2767384"/>
                          <a:pt x="6105355" y="2692545"/>
                          <a:pt x="5969703" y="2758506"/>
                        </a:cubicBezTo>
                        <a:cubicBezTo>
                          <a:pt x="5834051" y="2824467"/>
                          <a:pt x="5705072" y="2724906"/>
                          <a:pt x="5569819" y="2758506"/>
                        </a:cubicBezTo>
                        <a:cubicBezTo>
                          <a:pt x="5434566" y="2792106"/>
                          <a:pt x="5276445" y="2740580"/>
                          <a:pt x="4998555" y="2758506"/>
                        </a:cubicBezTo>
                        <a:cubicBezTo>
                          <a:pt x="4720665" y="2776432"/>
                          <a:pt x="4722358" y="2711875"/>
                          <a:pt x="4512981" y="2758506"/>
                        </a:cubicBezTo>
                        <a:cubicBezTo>
                          <a:pt x="4303604" y="2805137"/>
                          <a:pt x="4069523" y="2694765"/>
                          <a:pt x="3770339" y="2758506"/>
                        </a:cubicBezTo>
                        <a:cubicBezTo>
                          <a:pt x="3471155" y="2822247"/>
                          <a:pt x="3464612" y="2718123"/>
                          <a:pt x="3284765" y="2758506"/>
                        </a:cubicBezTo>
                        <a:cubicBezTo>
                          <a:pt x="3104918" y="2798889"/>
                          <a:pt x="3107830" y="2724300"/>
                          <a:pt x="2970570" y="2758506"/>
                        </a:cubicBezTo>
                        <a:cubicBezTo>
                          <a:pt x="2833311" y="2792712"/>
                          <a:pt x="2639336" y="2749833"/>
                          <a:pt x="2484996" y="2758506"/>
                        </a:cubicBezTo>
                        <a:cubicBezTo>
                          <a:pt x="2330656" y="2767179"/>
                          <a:pt x="2153410" y="2710226"/>
                          <a:pt x="1999422" y="2758506"/>
                        </a:cubicBezTo>
                        <a:cubicBezTo>
                          <a:pt x="1845434" y="2806786"/>
                          <a:pt x="1667312" y="2701866"/>
                          <a:pt x="1428159" y="2758506"/>
                        </a:cubicBezTo>
                        <a:cubicBezTo>
                          <a:pt x="1189006" y="2815146"/>
                          <a:pt x="1129587" y="2736940"/>
                          <a:pt x="942585" y="2758506"/>
                        </a:cubicBezTo>
                        <a:cubicBezTo>
                          <a:pt x="755583" y="2780072"/>
                          <a:pt x="195789" y="2739693"/>
                          <a:pt x="0" y="2758506"/>
                        </a:cubicBezTo>
                        <a:cubicBezTo>
                          <a:pt x="-25088" y="2493756"/>
                          <a:pt x="54748" y="2355859"/>
                          <a:pt x="0" y="2151635"/>
                        </a:cubicBezTo>
                        <a:cubicBezTo>
                          <a:pt x="-54748" y="1947411"/>
                          <a:pt x="45478" y="1844691"/>
                          <a:pt x="0" y="1627519"/>
                        </a:cubicBezTo>
                        <a:cubicBezTo>
                          <a:pt x="-45478" y="1410347"/>
                          <a:pt x="21106" y="1309854"/>
                          <a:pt x="0" y="1130987"/>
                        </a:cubicBezTo>
                        <a:cubicBezTo>
                          <a:pt x="-21106" y="952120"/>
                          <a:pt x="35497" y="762986"/>
                          <a:pt x="0" y="524116"/>
                        </a:cubicBezTo>
                        <a:cubicBezTo>
                          <a:pt x="-35497" y="285246"/>
                          <a:pt x="26206" y="246121"/>
                          <a:pt x="0" y="0"/>
                        </a:cubicBezTo>
                        <a:close/>
                      </a:path>
                      <a:path w="8568952" h="2758506" stroke="0" extrusionOk="0">
                        <a:moveTo>
                          <a:pt x="0" y="0"/>
                        </a:moveTo>
                        <a:cubicBezTo>
                          <a:pt x="192348" y="-49045"/>
                          <a:pt x="303994" y="34811"/>
                          <a:pt x="485574" y="0"/>
                        </a:cubicBezTo>
                        <a:cubicBezTo>
                          <a:pt x="667154" y="-34811"/>
                          <a:pt x="972356" y="52390"/>
                          <a:pt x="1142527" y="0"/>
                        </a:cubicBezTo>
                        <a:cubicBezTo>
                          <a:pt x="1312698" y="-52390"/>
                          <a:pt x="1541545" y="17480"/>
                          <a:pt x="1799480" y="0"/>
                        </a:cubicBezTo>
                        <a:cubicBezTo>
                          <a:pt x="2057415" y="-17480"/>
                          <a:pt x="2269181" y="35223"/>
                          <a:pt x="2456433" y="0"/>
                        </a:cubicBezTo>
                        <a:cubicBezTo>
                          <a:pt x="2643685" y="-35223"/>
                          <a:pt x="2804166" y="50284"/>
                          <a:pt x="2942007" y="0"/>
                        </a:cubicBezTo>
                        <a:cubicBezTo>
                          <a:pt x="3079848" y="-50284"/>
                          <a:pt x="3248591" y="10093"/>
                          <a:pt x="3341891" y="0"/>
                        </a:cubicBezTo>
                        <a:cubicBezTo>
                          <a:pt x="3435191" y="-10093"/>
                          <a:pt x="3817041" y="38850"/>
                          <a:pt x="4084534" y="0"/>
                        </a:cubicBezTo>
                        <a:cubicBezTo>
                          <a:pt x="4352027" y="-38850"/>
                          <a:pt x="4435783" y="35466"/>
                          <a:pt x="4655797" y="0"/>
                        </a:cubicBezTo>
                        <a:cubicBezTo>
                          <a:pt x="4875811" y="-35466"/>
                          <a:pt x="4999088" y="64367"/>
                          <a:pt x="5227061" y="0"/>
                        </a:cubicBezTo>
                        <a:cubicBezTo>
                          <a:pt x="5455034" y="-64367"/>
                          <a:pt x="5648481" y="51804"/>
                          <a:pt x="5969703" y="0"/>
                        </a:cubicBezTo>
                        <a:cubicBezTo>
                          <a:pt x="6290925" y="-51804"/>
                          <a:pt x="6236967" y="16248"/>
                          <a:pt x="6369588" y="0"/>
                        </a:cubicBezTo>
                        <a:cubicBezTo>
                          <a:pt x="6502209" y="-16248"/>
                          <a:pt x="6608721" y="1511"/>
                          <a:pt x="6683783" y="0"/>
                        </a:cubicBezTo>
                        <a:cubicBezTo>
                          <a:pt x="6758845" y="-1511"/>
                          <a:pt x="7094290" y="86302"/>
                          <a:pt x="7426425" y="0"/>
                        </a:cubicBezTo>
                        <a:cubicBezTo>
                          <a:pt x="7758560" y="-86302"/>
                          <a:pt x="7602495" y="37621"/>
                          <a:pt x="7740620" y="0"/>
                        </a:cubicBezTo>
                        <a:cubicBezTo>
                          <a:pt x="7878746" y="-37621"/>
                          <a:pt x="8364501" y="13167"/>
                          <a:pt x="8568952" y="0"/>
                        </a:cubicBezTo>
                        <a:cubicBezTo>
                          <a:pt x="8575951" y="110490"/>
                          <a:pt x="8526142" y="372313"/>
                          <a:pt x="8568952" y="468946"/>
                        </a:cubicBezTo>
                        <a:cubicBezTo>
                          <a:pt x="8611762" y="565579"/>
                          <a:pt x="8533805" y="715536"/>
                          <a:pt x="8568952" y="937892"/>
                        </a:cubicBezTo>
                        <a:cubicBezTo>
                          <a:pt x="8604099" y="1160248"/>
                          <a:pt x="8535416" y="1242513"/>
                          <a:pt x="8568952" y="1406838"/>
                        </a:cubicBezTo>
                        <a:cubicBezTo>
                          <a:pt x="8602488" y="1571163"/>
                          <a:pt x="8524995" y="1850894"/>
                          <a:pt x="8568952" y="1986124"/>
                        </a:cubicBezTo>
                        <a:cubicBezTo>
                          <a:pt x="8612909" y="2121354"/>
                          <a:pt x="8565493" y="2444616"/>
                          <a:pt x="8568952" y="2758506"/>
                        </a:cubicBezTo>
                        <a:cubicBezTo>
                          <a:pt x="8288877" y="2760082"/>
                          <a:pt x="8186160" y="2694231"/>
                          <a:pt x="7997689" y="2758506"/>
                        </a:cubicBezTo>
                        <a:cubicBezTo>
                          <a:pt x="7809218" y="2822781"/>
                          <a:pt x="7783586" y="2721243"/>
                          <a:pt x="7683494" y="2758506"/>
                        </a:cubicBezTo>
                        <a:cubicBezTo>
                          <a:pt x="7583403" y="2795769"/>
                          <a:pt x="7171017" y="2717770"/>
                          <a:pt x="7026541" y="2758506"/>
                        </a:cubicBezTo>
                        <a:cubicBezTo>
                          <a:pt x="6882065" y="2799242"/>
                          <a:pt x="6772789" y="2754157"/>
                          <a:pt x="6626656" y="2758506"/>
                        </a:cubicBezTo>
                        <a:cubicBezTo>
                          <a:pt x="6480523" y="2762855"/>
                          <a:pt x="6362861" y="2735641"/>
                          <a:pt x="6226772" y="2758506"/>
                        </a:cubicBezTo>
                        <a:cubicBezTo>
                          <a:pt x="6090683" y="2781371"/>
                          <a:pt x="5720805" y="2682796"/>
                          <a:pt x="5569819" y="2758506"/>
                        </a:cubicBezTo>
                        <a:cubicBezTo>
                          <a:pt x="5418833" y="2834216"/>
                          <a:pt x="5203512" y="2743227"/>
                          <a:pt x="5084245" y="2758506"/>
                        </a:cubicBezTo>
                        <a:cubicBezTo>
                          <a:pt x="4964978" y="2773785"/>
                          <a:pt x="4835195" y="2742711"/>
                          <a:pt x="4770050" y="2758506"/>
                        </a:cubicBezTo>
                        <a:cubicBezTo>
                          <a:pt x="4704906" y="2774301"/>
                          <a:pt x="4510470" y="2735615"/>
                          <a:pt x="4284476" y="2758506"/>
                        </a:cubicBezTo>
                        <a:cubicBezTo>
                          <a:pt x="4058482" y="2781397"/>
                          <a:pt x="4066435" y="2739702"/>
                          <a:pt x="3884592" y="2758506"/>
                        </a:cubicBezTo>
                        <a:cubicBezTo>
                          <a:pt x="3702749" y="2777310"/>
                          <a:pt x="3330031" y="2698151"/>
                          <a:pt x="3141949" y="2758506"/>
                        </a:cubicBezTo>
                        <a:cubicBezTo>
                          <a:pt x="2953867" y="2818861"/>
                          <a:pt x="2860951" y="2742370"/>
                          <a:pt x="2742065" y="2758506"/>
                        </a:cubicBezTo>
                        <a:cubicBezTo>
                          <a:pt x="2623179" y="2774642"/>
                          <a:pt x="2450907" y="2692439"/>
                          <a:pt x="2170801" y="2758506"/>
                        </a:cubicBezTo>
                        <a:cubicBezTo>
                          <a:pt x="1890695" y="2824573"/>
                          <a:pt x="1665361" y="2737461"/>
                          <a:pt x="1513848" y="2758506"/>
                        </a:cubicBezTo>
                        <a:cubicBezTo>
                          <a:pt x="1362335" y="2779551"/>
                          <a:pt x="966928" y="2716731"/>
                          <a:pt x="771206" y="2758506"/>
                        </a:cubicBezTo>
                        <a:cubicBezTo>
                          <a:pt x="575484" y="2800281"/>
                          <a:pt x="324337" y="2674623"/>
                          <a:pt x="0" y="2758506"/>
                        </a:cubicBezTo>
                        <a:cubicBezTo>
                          <a:pt x="-41925" y="2528285"/>
                          <a:pt x="15510" y="2479467"/>
                          <a:pt x="0" y="2261975"/>
                        </a:cubicBezTo>
                        <a:cubicBezTo>
                          <a:pt x="-15510" y="2044483"/>
                          <a:pt x="49564" y="1954845"/>
                          <a:pt x="0" y="1682689"/>
                        </a:cubicBezTo>
                        <a:cubicBezTo>
                          <a:pt x="-49564" y="1410533"/>
                          <a:pt x="31917" y="1288665"/>
                          <a:pt x="0" y="1075817"/>
                        </a:cubicBezTo>
                        <a:cubicBezTo>
                          <a:pt x="-31917" y="862969"/>
                          <a:pt x="51248" y="722179"/>
                          <a:pt x="0" y="606871"/>
                        </a:cubicBezTo>
                        <a:cubicBezTo>
                          <a:pt x="-51248" y="491563"/>
                          <a:pt x="36304" y="15992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Letter-join No-Lead 16"/>
                <a:ea typeface="Tahoma"/>
                <a:cs typeface="Tahoma"/>
              </a:rPr>
              <a:t>If you need to speak to your child's class teacher, please arrange a time to meet or have a phone call.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025F00-21A2-4230-90DD-6D4CCDC50D1C}"/>
              </a:ext>
            </a:extLst>
          </p:cNvPr>
          <p:cNvSpPr/>
          <p:nvPr/>
        </p:nvSpPr>
        <p:spPr>
          <a:xfrm>
            <a:off x="251520" y="3767540"/>
            <a:ext cx="8568952" cy="25834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Letter-join No-Lead 16"/>
                <a:ea typeface="Tahoma"/>
                <a:cs typeface="Tahoma"/>
              </a:rPr>
              <a:t>You can call the school office on: 020 8590 3611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Letter-join No-Lead 16"/>
                <a:ea typeface="Tahoma"/>
                <a:cs typeface="Tahoma"/>
              </a:rPr>
              <a:t>Or send an email to: admin@grove.redbridge.sch.uk</a:t>
            </a:r>
          </a:p>
        </p:txBody>
      </p:sp>
    </p:spTree>
    <p:extLst>
      <p:ext uri="{BB962C8B-B14F-4D97-AF65-F5344CB8AC3E}">
        <p14:creationId xmlns:p14="http://schemas.microsoft.com/office/powerpoint/2010/main" val="1011024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824645f5-78e4-45e2-b1ba-6e25282f846f" xsi:nil="true"/>
    <lcf76f155ced4ddcb4097134ff3c332f xmlns="824645f5-78e4-45e2-b1ba-6e25282f846f">
      <Terms xmlns="http://schemas.microsoft.com/office/infopath/2007/PartnerControls"/>
    </lcf76f155ced4ddcb4097134ff3c332f>
    <TaxCatchAll xmlns="07736493-5cda-4e54-999b-41e068d03eb4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327CD1C695974D8FEBE8E5DD7DD8DB" ma:contentTypeVersion="13" ma:contentTypeDescription="Create a new document." ma:contentTypeScope="" ma:versionID="9e8d354e930ac8b9d3e06a91b5e3da4d">
  <xsd:schema xmlns:xsd="http://www.w3.org/2001/XMLSchema" xmlns:xs="http://www.w3.org/2001/XMLSchema" xmlns:p="http://schemas.microsoft.com/office/2006/metadata/properties" xmlns:ns2="824645f5-78e4-45e2-b1ba-6e25282f846f" xmlns:ns3="07736493-5cda-4e54-999b-41e068d03eb4" targetNamespace="http://schemas.microsoft.com/office/2006/metadata/properties" ma:root="true" ma:fieldsID="2b731d74c5c34e9c0f30cca9345c580b" ns2:_="" ns3:_="">
    <xsd:import namespace="824645f5-78e4-45e2-b1ba-6e25282f846f"/>
    <xsd:import namespace="07736493-5cda-4e54-999b-41e068d03e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645f5-78e4-45e2-b1ba-6e25282f84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bc285a-cb7b-4efa-ad50-f8689e2af0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736493-5cda-4e54-999b-41e068d03eb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0497310-07d6-4cc6-843f-0a4c4a52b16b}" ma:internalName="TaxCatchAll" ma:showField="CatchAllData" ma:web="07736493-5cda-4e54-999b-41e068d03e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16D246-09B7-475A-A3A9-F4469FDC7726}">
  <ds:schemaRefs>
    <ds:schemaRef ds:uri="824645f5-78e4-45e2-b1ba-6e25282f846f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07736493-5cda-4e54-999b-41e068d03eb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B7A4038-B429-48C1-B4A8-1302B7F9AC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EE64AD-5EFC-47D9-89CF-EDA8453CCA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4645f5-78e4-45e2-b1ba-6e25282f846f"/>
    <ds:schemaRef ds:uri="07736493-5cda-4e54-999b-41e068d03e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464</Words>
  <Application>Microsoft Office PowerPoint</Application>
  <PresentationFormat>On-screen Show (4:3)</PresentationFormat>
  <Paragraphs>110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The Year 3 Team</vt:lpstr>
      <vt:lpstr>Our Classrooms</vt:lpstr>
      <vt:lpstr>PowerPoint Presentation</vt:lpstr>
      <vt:lpstr>PowerPoint Presentation</vt:lpstr>
      <vt:lpstr>PowerPoint Presentation</vt:lpstr>
      <vt:lpstr>PowerPoint Presentation</vt:lpstr>
      <vt:lpstr>Homework Expectations  </vt:lpstr>
      <vt:lpstr>PowerPoint Presentation</vt:lpstr>
      <vt:lpstr>PowerPoint Presentation</vt:lpstr>
      <vt:lpstr>Parent Support</vt:lpstr>
    </vt:vector>
  </TitlesOfParts>
  <Company>Grove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Leppard</dc:creator>
  <cp:lastModifiedBy>Miss Nadeem</cp:lastModifiedBy>
  <cp:revision>19</cp:revision>
  <dcterms:created xsi:type="dcterms:W3CDTF">2015-09-30T12:19:22Z</dcterms:created>
  <dcterms:modified xsi:type="dcterms:W3CDTF">2026-09-29T13:22:03Z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0x01010065327CD1C695974D8FEBE8E5DD7DD8DB</vt:lpwstr>
  </property>
  <property fmtid="{D5CDD505-2E9C-101B-9397-08002B2CF9AE}" pid="3" name="MediaServiceImageTags">
    <vt:lpwstr/>
  </property>
  <property fmtid="{D5CDD505-2E9C-101B-9397-08002B2CF9AE}" pid="4" name="Order">
    <vt:r8>532100</vt:r8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