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4"/>
  </p:sldMasterIdLst>
  <p:notesMasterIdLst>
    <p:notesMasterId r:id="rId13"/>
  </p:notesMasterIdLst>
  <p:sldIdLst>
    <p:sldId id="256" r:id="rId5"/>
    <p:sldId id="274" r:id="rId6"/>
    <p:sldId id="278" r:id="rId7"/>
    <p:sldId id="279" r:id="rId8"/>
    <p:sldId id="276" r:id="rId9"/>
    <p:sldId id="273" r:id="rId10"/>
    <p:sldId id="277" r:id="rId11"/>
    <p:sldId id="28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00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562" y="4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ss Rajan" userId="22fbcb41-454c-41b8-a529-44c82c9661ee" providerId="ADAL" clId="{3E456C76-1E1A-427D-B412-8F92D28CD6DB}"/>
    <pc:docChg chg="modSld">
      <pc:chgData name="Miss Rajan" userId="22fbcb41-454c-41b8-a529-44c82c9661ee" providerId="ADAL" clId="{3E456C76-1E1A-427D-B412-8F92D28CD6DB}" dt="2026-09-25T08:39:33.910" v="51" actId="20577"/>
      <pc:docMkLst>
        <pc:docMk/>
      </pc:docMkLst>
      <pc:sldChg chg="modSp mod">
        <pc:chgData name="Miss Rajan" userId="22fbcb41-454c-41b8-a529-44c82c9661ee" providerId="ADAL" clId="{3E456C76-1E1A-427D-B412-8F92D28CD6DB}" dt="2026-09-25T08:37:03.293" v="39" actId="20577"/>
        <pc:sldMkLst>
          <pc:docMk/>
          <pc:sldMk cId="968600783" sldId="256"/>
        </pc:sldMkLst>
        <pc:spChg chg="mod">
          <ac:chgData name="Miss Rajan" userId="22fbcb41-454c-41b8-a529-44c82c9661ee" providerId="ADAL" clId="{3E456C76-1E1A-427D-B412-8F92D28CD6DB}" dt="2026-09-25T08:37:03.293" v="39" actId="20577"/>
          <ac:spMkLst>
            <pc:docMk/>
            <pc:sldMk cId="968600783" sldId="256"/>
            <ac:spMk id="4" creationId="{00000000-0000-0000-0000-000000000000}"/>
          </ac:spMkLst>
        </pc:spChg>
      </pc:sldChg>
      <pc:sldChg chg="modSp mod">
        <pc:chgData name="Miss Rajan" userId="22fbcb41-454c-41b8-a529-44c82c9661ee" providerId="ADAL" clId="{3E456C76-1E1A-427D-B412-8F92D28CD6DB}" dt="2026-09-25T08:39:33.910" v="51" actId="20577"/>
        <pc:sldMkLst>
          <pc:docMk/>
          <pc:sldMk cId="3832267541" sldId="273"/>
        </pc:sldMkLst>
        <pc:spChg chg="mod">
          <ac:chgData name="Miss Rajan" userId="22fbcb41-454c-41b8-a529-44c82c9661ee" providerId="ADAL" clId="{3E456C76-1E1A-427D-B412-8F92D28CD6DB}" dt="2026-09-25T08:39:33.910" v="51" actId="20577"/>
          <ac:spMkLst>
            <pc:docMk/>
            <pc:sldMk cId="3832267541" sldId="273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5D0A08-5ECC-4ACC-971F-662D2B934E4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EDAFD-DB68-4E13-836B-F869C6A5C18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958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2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48266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4EDAFD-DB68-4E13-836B-F869C6A5C18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511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6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733770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7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31841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fld id="{DA11B4C8-8B14-4731-BE07-1E06F4E15830}" type="slidenum">
              <a:rPr lang="en-GB" altLang="en-US" smtClean="0">
                <a:latin typeface="Arial" charset="0"/>
              </a:rPr>
              <a:pPr/>
              <a:t>8</a:t>
            </a:fld>
            <a:endParaRPr lang="en-GB" altLang="en-US">
              <a:latin typeface="Arial" charset="0"/>
            </a:endParaRPr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7908527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7723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36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259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8735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05036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244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076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812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9275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85785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1612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806355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45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989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74780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434B0-56E3-43D5-9026-A9B8970FAA08}" type="datetimeFigureOut">
              <a:rPr lang="en-GB" smtClean="0"/>
              <a:t>06/10/2026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B39FE46-F00C-42ED-A01F-A16342D8DEA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36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4600" y="1573968"/>
            <a:ext cx="4114800" cy="49552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800" b="1" dirty="0">
                <a:latin typeface="Aptos" panose="020B0004020202020204" pitchFamily="34" charset="0"/>
              </a:rPr>
              <a:t>Welcome to Year 4 </a:t>
            </a:r>
            <a:endParaRPr lang="en-US" sz="2800" dirty="0">
              <a:latin typeface="Aptos" panose="020B0004020202020204" pitchFamily="34" charset="0"/>
              <a:cs typeface="Calibri"/>
            </a:endParaRPr>
          </a:p>
          <a:p>
            <a:pPr algn="ctr"/>
            <a:endParaRPr lang="en-GB" sz="2400" b="1" dirty="0">
              <a:latin typeface="Aptos" panose="020B0004020202020204" pitchFamily="34" charset="0"/>
            </a:endParaRPr>
          </a:p>
          <a:p>
            <a:pPr algn="ctr"/>
            <a:r>
              <a:rPr lang="en-GB" sz="2400" b="1" u="sng" dirty="0">
                <a:latin typeface="Aptos" panose="020B0004020202020204" pitchFamily="34" charset="0"/>
              </a:rPr>
              <a:t>Meet the Team:</a:t>
            </a:r>
          </a:p>
          <a:p>
            <a:pPr algn="ctr"/>
            <a:endParaRPr lang="en-GB" sz="2400" b="1" dirty="0">
              <a:latin typeface="Aptos" panose="020B0004020202020204" pitchFamily="34" charset="0"/>
            </a:endParaRPr>
          </a:p>
          <a:p>
            <a:pPr algn="ctr"/>
            <a:r>
              <a:rPr lang="en-GB" sz="2400" b="1" u="sng" dirty="0">
                <a:latin typeface="Aptos" panose="020B0004020202020204" pitchFamily="34" charset="0"/>
              </a:rPr>
              <a:t>Class teachers</a:t>
            </a: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4R – Miss Rajan</a:t>
            </a: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4B- Mrs Berbank</a:t>
            </a: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4RB – Mrs Begum</a:t>
            </a: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  </a:t>
            </a:r>
          </a:p>
          <a:p>
            <a:pPr algn="ctr"/>
            <a:r>
              <a:rPr lang="en-GB" sz="2400" b="1" u="sng" dirty="0">
                <a:latin typeface="Aptos" panose="020B0004020202020204" pitchFamily="34" charset="0"/>
              </a:rPr>
              <a:t>Year group LSAs</a:t>
            </a: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Mrs </a:t>
            </a:r>
            <a:r>
              <a:rPr lang="en-GB" sz="2400" b="1" dirty="0" err="1">
                <a:latin typeface="Aptos" panose="020B0004020202020204" pitchFamily="34" charset="0"/>
              </a:rPr>
              <a:t>Kuzyk</a:t>
            </a:r>
            <a:endParaRPr lang="en-GB" sz="2400" b="1" dirty="0">
              <a:latin typeface="Aptos" panose="020B0004020202020204" pitchFamily="34" charset="0"/>
            </a:endParaRP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Mrs </a:t>
            </a:r>
            <a:r>
              <a:rPr lang="en-GB" sz="2400" b="1" dirty="0" err="1">
                <a:latin typeface="Aptos" panose="020B0004020202020204" pitchFamily="34" charset="0"/>
              </a:rPr>
              <a:t>Vijh</a:t>
            </a:r>
            <a:endParaRPr lang="en-GB" sz="2400" b="1" dirty="0">
              <a:latin typeface="Aptos" panose="020B0004020202020204" pitchFamily="34" charset="0"/>
            </a:endParaRPr>
          </a:p>
          <a:p>
            <a:pPr algn="ctr"/>
            <a:r>
              <a:rPr lang="en-GB" sz="2400" b="1" dirty="0">
                <a:latin typeface="Aptos" panose="020B0004020202020204" pitchFamily="34" charset="0"/>
              </a:rPr>
              <a:t>Mrs </a:t>
            </a:r>
            <a:r>
              <a:rPr lang="en-GB" sz="2400" b="1" dirty="0" err="1">
                <a:latin typeface="Aptos" panose="020B0004020202020204" pitchFamily="34" charset="0"/>
              </a:rPr>
              <a:t>Kilic</a:t>
            </a:r>
            <a:endParaRPr lang="en-GB" sz="2400" b="1" dirty="0">
              <a:latin typeface="Aptos" panose="020B0004020202020204" pitchFamily="34" charset="0"/>
            </a:endParaRPr>
          </a:p>
        </p:txBody>
      </p:sp>
      <p:pic>
        <p:nvPicPr>
          <p:cNvPr id="8193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55" t="16804" r="12705" b="69899"/>
          <a:stretch/>
        </p:blipFill>
        <p:spPr bwMode="auto">
          <a:xfrm>
            <a:off x="0" y="0"/>
            <a:ext cx="9144000" cy="1573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60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09CCD9F-9C74-BED8-953A-B6364A3E60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91" t="7835" r="9687" b="18000"/>
          <a:stretch/>
        </p:blipFill>
        <p:spPr>
          <a:xfrm>
            <a:off x="170272" y="2284551"/>
            <a:ext cx="7478709" cy="44432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5" descr="Grove Primary Schhol logo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3304" y="5666383"/>
            <a:ext cx="1110424" cy="1061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70272" y="1180249"/>
            <a:ext cx="4014976" cy="7979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3200" b="1" u="sng" dirty="0">
                <a:latin typeface="Aptos" panose="020B0004020202020204" pitchFamily="34" charset="0"/>
              </a:rPr>
              <a:t>Invasion</a:t>
            </a:r>
            <a:endParaRPr lang="en-US" sz="3200" b="1" u="sng" dirty="0">
              <a:latin typeface="Aptos" panose="020B0004020202020204" pitchFamily="34" charset="0"/>
            </a:endParaRP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70272" y="37249"/>
            <a:ext cx="8229600" cy="1143000"/>
          </a:xfrm>
        </p:spPr>
        <p:txBody>
          <a:bodyPr/>
          <a:lstStyle/>
          <a:p>
            <a:pPr algn="l"/>
            <a:r>
              <a:rPr lang="en-GB" dirty="0">
                <a:latin typeface="Aptos" panose="020B0004020202020204" pitchFamily="34" charset="0"/>
              </a:rPr>
              <a:t>Our topic this term is: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0" y="130157"/>
            <a:ext cx="304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ptos" panose="020B0004020202020204" pitchFamily="34" charset="0"/>
              </a:rPr>
              <a:t>The Year 4 Curriculum Guide for the whole year can be found on the School Website.</a:t>
            </a:r>
          </a:p>
        </p:txBody>
      </p:sp>
    </p:spTree>
    <p:extLst>
      <p:ext uri="{BB962C8B-B14F-4D97-AF65-F5344CB8AC3E}">
        <p14:creationId xmlns:p14="http://schemas.microsoft.com/office/powerpoint/2010/main" val="827982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2EDABE8-7499-1494-410A-6F8BA172FB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354" t="10000" r="17291" b="43833"/>
          <a:stretch/>
        </p:blipFill>
        <p:spPr>
          <a:xfrm>
            <a:off x="280987" y="1276350"/>
            <a:ext cx="8582025" cy="3731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Rectangle 2">
            <a:extLst>
              <a:ext uri="{FF2B5EF4-FFF2-40B4-BE49-F238E27FC236}">
                <a16:creationId xmlns:a16="http://schemas.microsoft.com/office/drawing/2014/main" id="{992F7F33-8A44-1F60-8196-5E6B41606EF0}"/>
              </a:ext>
            </a:extLst>
          </p:cNvPr>
          <p:cNvSpPr txBox="1">
            <a:spLocks noChangeArrowheads="1"/>
          </p:cNvSpPr>
          <p:nvPr/>
        </p:nvSpPr>
        <p:spPr>
          <a:xfrm>
            <a:off x="280987" y="256324"/>
            <a:ext cx="4014976" cy="7979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3200" b="1" u="sng" dirty="0">
                <a:latin typeface="Aptos" panose="020B0004020202020204" pitchFamily="34" charset="0"/>
              </a:rPr>
              <a:t>Spring Term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1F77D7C-F002-6CED-28E5-8851500C75CE}"/>
              </a:ext>
            </a:extLst>
          </p:cNvPr>
          <p:cNvSpPr/>
          <p:nvPr/>
        </p:nvSpPr>
        <p:spPr>
          <a:xfrm>
            <a:off x="6091237" y="1295400"/>
            <a:ext cx="2752725" cy="581025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7528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992F7F33-8A44-1F60-8196-5E6B41606EF0}"/>
              </a:ext>
            </a:extLst>
          </p:cNvPr>
          <p:cNvSpPr txBox="1">
            <a:spLocks noChangeArrowheads="1"/>
          </p:cNvSpPr>
          <p:nvPr/>
        </p:nvSpPr>
        <p:spPr>
          <a:xfrm>
            <a:off x="319937" y="166383"/>
            <a:ext cx="4014976" cy="797944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en-GB" sz="3200" b="1" u="sng" dirty="0">
                <a:latin typeface="Aptos" panose="020B0004020202020204" pitchFamily="34" charset="0"/>
              </a:rPr>
              <a:t>Summer Term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3F2AFAC-017F-63F7-7E2C-AB89ABD996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71" t="10500" r="16458" b="42833"/>
          <a:stretch/>
        </p:blipFill>
        <p:spPr>
          <a:xfrm>
            <a:off x="319937" y="1228724"/>
            <a:ext cx="8504125" cy="371475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35BBF48-699C-C675-D742-D98B2FB1FD17}"/>
              </a:ext>
            </a:extLst>
          </p:cNvPr>
          <p:cNvSpPr/>
          <p:nvPr/>
        </p:nvSpPr>
        <p:spPr>
          <a:xfrm>
            <a:off x="6033237" y="1257299"/>
            <a:ext cx="2752725" cy="581025"/>
          </a:xfrm>
          <a:prstGeom prst="rect">
            <a:avLst/>
          </a:prstGeom>
          <a:solidFill>
            <a:srgbClr val="E6E6E6"/>
          </a:solidFill>
          <a:ln>
            <a:solidFill>
              <a:srgbClr val="E6E6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341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27" y="3529"/>
            <a:ext cx="8229600" cy="5507182"/>
          </a:xfrm>
        </p:spPr>
        <p:txBody>
          <a:bodyPr/>
          <a:lstStyle/>
          <a:p>
            <a:pPr marL="0" indent="0" algn="ctr">
              <a:buNone/>
            </a:pPr>
            <a:r>
              <a:rPr lang="en-GB" b="1" u="sng" dirty="0">
                <a:latin typeface="Aptos" panose="020B0004020202020204" pitchFamily="34" charset="0"/>
              </a:rPr>
              <a:t>The Big Picture</a:t>
            </a:r>
          </a:p>
          <a:p>
            <a:pPr marL="0" indent="0" algn="ctr">
              <a:buNone/>
            </a:pPr>
            <a:r>
              <a:rPr lang="en-GB" dirty="0">
                <a:latin typeface="Aptos" panose="020B0004020202020204" pitchFamily="34" charset="0"/>
              </a:rPr>
              <a:t>In every  classroom there will be a big picture display informing the children what they will be learning each term. </a:t>
            </a:r>
          </a:p>
        </p:txBody>
      </p:sp>
      <p:pic>
        <p:nvPicPr>
          <p:cNvPr id="4" name="Picture 3" descr="A group of orange squares with black edges&#10;&#10;Description automatically generated">
            <a:extLst>
              <a:ext uri="{FF2B5EF4-FFF2-40B4-BE49-F238E27FC236}">
                <a16:creationId xmlns:a16="http://schemas.microsoft.com/office/drawing/2014/main" id="{D74D097E-99A3-C2EC-2B7E-534F6B129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6485" y="1257194"/>
            <a:ext cx="6063626" cy="5597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165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266087" y="371718"/>
            <a:ext cx="8229600" cy="1143000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GB" sz="3200" b="1" u="sng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Homework Expectations  </a:t>
            </a:r>
            <a:endParaRPr lang="en-US" sz="3200" b="1" u="sng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7504" y="1358702"/>
            <a:ext cx="8712968" cy="531587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2000" u="sng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Maths or English</a:t>
            </a:r>
            <a:r>
              <a:rPr lang="en-GB" sz="2000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will alternate the homework each week and this can then be submitted on Arbor as a picture. 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</a:t>
            </a:r>
            <a:r>
              <a:rPr lang="en-GB" sz="2000" i="1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Available on a </a:t>
            </a:r>
            <a:r>
              <a:rPr lang="en-GB" sz="2000" b="1" i="1" dirty="0">
                <a:solidFill>
                  <a:srgbClr val="FF0000"/>
                </a:solidFill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Friday</a:t>
            </a:r>
            <a:r>
              <a:rPr lang="en-GB" sz="2000" i="1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should be submitted by </a:t>
            </a:r>
            <a:r>
              <a:rPr lang="en-GB" sz="2000" b="1" i="1" dirty="0">
                <a:solidFill>
                  <a:srgbClr val="FF0000"/>
                </a:solidFill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Wednesday.</a:t>
            </a:r>
            <a:endParaRPr lang="en-GB" sz="2000" i="1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1200" b="1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b="1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ensure that an adult is overseeing and supporting the homework process. </a:t>
            </a:r>
          </a:p>
          <a:p>
            <a:pPr marL="0" indent="0">
              <a:buNone/>
            </a:pPr>
            <a:endParaRPr lang="en-GB" sz="1200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GB" sz="2000" b="1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Spellings:</a:t>
            </a:r>
            <a:r>
              <a:rPr lang="en-GB" sz="2000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These will be uploaded on Arbor every Friday. </a:t>
            </a:r>
          </a:p>
          <a:p>
            <a:pPr marL="0" indent="0">
              <a:buNone/>
            </a:pPr>
            <a:r>
              <a:rPr lang="en-GB" sz="2000" i="1" dirty="0"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*Remember to practise daily ready for the spelling test on </a:t>
            </a:r>
            <a:r>
              <a:rPr lang="en-GB" sz="2000" b="1" i="1" dirty="0">
                <a:solidFill>
                  <a:srgbClr val="FF0000"/>
                </a:solidFill>
                <a:latin typeface="Aptos" panose="020B0004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Friday.</a:t>
            </a:r>
          </a:p>
          <a:p>
            <a:pPr marL="0" indent="0">
              <a:buNone/>
            </a:pPr>
            <a:endParaRPr lang="en-GB" sz="1200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Picture 5" descr="Grove Primary Schho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2524"/>
            <a:ext cx="1152128" cy="110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267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ove Primary Schho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" y="23365"/>
            <a:ext cx="1439838" cy="114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08908" y="180722"/>
            <a:ext cx="5043055" cy="1093896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b="1" u="sng" dirty="0">
                <a:latin typeface="Aptos" panose="020B0004020202020204" pitchFamily="34" charset="0"/>
              </a:rPr>
              <a:t>Year 4 Reading at home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4775" y="1009650"/>
            <a:ext cx="8943975" cy="58483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cs typeface="Calibri"/>
              </a:rPr>
              <a:t>Reading fluently and reading for pleasure are the biggest indicators of success.</a:t>
            </a: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cs typeface="Calibri"/>
              </a:rPr>
              <a:t>Reading should be a priority for your child when at home.</a:t>
            </a:r>
            <a:endParaRPr lang="en-GB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GB" sz="2000" b="1" u="sng" dirty="0">
                <a:latin typeface="Aptos" panose="020B0004020202020204" pitchFamily="34" charset="0"/>
                <a:cs typeface="Calibri"/>
              </a:rPr>
              <a:t>Reading 5 times a week</a:t>
            </a:r>
            <a:endParaRPr lang="en-GB" sz="2000" b="1" u="sng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Your child must be reading and recording a detailed comment in their records at least </a:t>
            </a:r>
            <a:r>
              <a:rPr lang="en-GB" sz="2000" b="1" dirty="0">
                <a:latin typeface="Aptos" panose="020B0004020202020204" pitchFamily="34" charset="0"/>
              </a:rPr>
              <a:t>five times a week at length. </a:t>
            </a:r>
            <a:r>
              <a:rPr lang="en-GB" sz="2000" dirty="0">
                <a:latin typeface="Aptos" panose="020B0004020202020204" pitchFamily="34" charset="0"/>
              </a:rPr>
              <a:t>'Good reading' is not sufficient.</a:t>
            </a:r>
            <a:endParaRPr lang="en-GB" b="1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</a:rPr>
              <a:t>Parents please sign or initial each of these reads and how many pages they have read. </a:t>
            </a:r>
            <a:endParaRPr lang="en-GB" b="1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endParaRPr lang="en-GB" sz="2000" b="1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82372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Grove Primary Schhol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37" y="185340"/>
            <a:ext cx="1439838" cy="11436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2050472" y="185340"/>
            <a:ext cx="5043055" cy="1093896"/>
          </a:xfrm>
          <a:noFill/>
          <a:ln>
            <a:noFill/>
          </a:ln>
        </p:spPr>
        <p:txBody>
          <a:bodyPr rtlCol="0">
            <a:normAutofit/>
          </a:bodyPr>
          <a:lstStyle/>
          <a:p>
            <a:pPr>
              <a:defRPr/>
            </a:pPr>
            <a:r>
              <a:rPr lang="en-GB" sz="4000" b="1" u="sng" dirty="0">
                <a:latin typeface="Aptos" panose="020B0004020202020204" pitchFamily="34" charset="0"/>
              </a:rPr>
              <a:t>Year 4 Times tables </a:t>
            </a:r>
            <a:endParaRPr lang="en-US" sz="4000" b="1" u="sng" dirty="0">
              <a:latin typeface="Aptos" panose="020B0004020202020204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00011" y="1009651"/>
            <a:ext cx="8943975" cy="584834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sz="2400" b="1" u="sng" dirty="0">
                <a:latin typeface="Aptos" panose="020B0004020202020204" pitchFamily="34" charset="0"/>
                <a:ea typeface="+mj-ea"/>
                <a:cs typeface="+mj-cs"/>
              </a:rPr>
              <a:t>Practice Everyday</a:t>
            </a: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cs typeface="Calibri"/>
              </a:rPr>
              <a:t>It is very important that children practise their times tables </a:t>
            </a:r>
            <a:r>
              <a:rPr lang="en-GB" sz="2000" dirty="0">
                <a:solidFill>
                  <a:srgbClr val="FF0000"/>
                </a:solidFill>
                <a:latin typeface="Aptos" panose="020B0004020202020204" pitchFamily="34" charset="0"/>
                <a:cs typeface="Calibri"/>
              </a:rPr>
              <a:t>daily</a:t>
            </a:r>
            <a:r>
              <a:rPr lang="en-GB" sz="2000" dirty="0">
                <a:latin typeface="Aptos" panose="020B0004020202020204" pitchFamily="34" charset="0"/>
                <a:cs typeface="Calibri"/>
              </a:rPr>
              <a:t> as there is a national test for Year 4 children, which they will complete later in the year. </a:t>
            </a:r>
            <a:endParaRPr lang="en-GB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cs typeface="Calibri"/>
              </a:rPr>
              <a:t>They are expected to know all their tables up to 12x12. They will be assessed weekly.</a:t>
            </a:r>
            <a:endParaRPr lang="en-GB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endParaRPr lang="en-GB" sz="2000" dirty="0">
              <a:latin typeface="Aptos" panose="020B0004020202020204" pitchFamily="34" charset="0"/>
              <a:cs typeface="Calibri"/>
            </a:endParaRPr>
          </a:p>
          <a:p>
            <a:pPr marL="0" indent="0">
              <a:buNone/>
            </a:pPr>
            <a:r>
              <a:rPr lang="en-GB" sz="2000" dirty="0">
                <a:latin typeface="Aptos" panose="020B0004020202020204" pitchFamily="34" charset="0"/>
                <a:cs typeface="Calibri"/>
              </a:rPr>
              <a:t>We encourage your children to access Times Tables Rock Stars, Maths shed, Hit the Button or Daily Ten to practise them. All children will have their individual login. </a:t>
            </a:r>
            <a:r>
              <a:rPr lang="en-GB" sz="2000" b="1" dirty="0">
                <a:latin typeface="Aptos" panose="020B0004020202020204" pitchFamily="34" charset="0"/>
                <a:cs typeface="Calibri"/>
              </a:rPr>
              <a:t>Children must complete this independently. </a:t>
            </a:r>
            <a:endParaRPr lang="en-GB" b="1" dirty="0"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A3BCC-5DCE-A4C7-E528-C85DEC516A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8418" y="5829189"/>
            <a:ext cx="2433091" cy="843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7400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7736493-5cda-4e54-999b-41e068d03eb4" xsi:nil="true"/>
    <lcf76f155ced4ddcb4097134ff3c332f xmlns="824645f5-78e4-45e2-b1ba-6e25282f846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5327CD1C695974D8FEBE8E5DD7DD8DB" ma:contentTypeVersion="13" ma:contentTypeDescription="Create a new document." ma:contentTypeScope="" ma:versionID="9e8d354e930ac8b9d3e06a91b5e3da4d">
  <xsd:schema xmlns:xsd="http://www.w3.org/2001/XMLSchema" xmlns:xs="http://www.w3.org/2001/XMLSchema" xmlns:p="http://schemas.microsoft.com/office/2006/metadata/properties" xmlns:ns2="824645f5-78e4-45e2-b1ba-6e25282f846f" xmlns:ns3="07736493-5cda-4e54-999b-41e068d03eb4" targetNamespace="http://schemas.microsoft.com/office/2006/metadata/properties" ma:root="true" ma:fieldsID="2b731d74c5c34e9c0f30cca9345c580b" ns2:_="" ns3:_="">
    <xsd:import namespace="824645f5-78e4-45e2-b1ba-6e25282f846f"/>
    <xsd:import namespace="07736493-5cda-4e54-999b-41e068d03e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4645f5-78e4-45e2-b1ba-6e25282f84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0fbc285a-cb7b-4efa-ad50-f8689e2af0a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736493-5cda-4e54-999b-41e068d03eb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50497310-07d6-4cc6-843f-0a4c4a52b16b}" ma:internalName="TaxCatchAll" ma:showField="CatchAllData" ma:web="07736493-5cda-4e54-999b-41e068d03e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816D246-09B7-475A-A3A9-F4469FDC7726}">
  <ds:schemaRefs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  <ds:schemaRef ds:uri="824645f5-78e4-45e2-b1ba-6e25282f846f"/>
    <ds:schemaRef ds:uri="http://schemas.openxmlformats.org/package/2006/metadata/core-properties"/>
    <ds:schemaRef ds:uri="07736493-5cda-4e54-999b-41e068d03eb4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9573341-B7E3-416C-9AE1-D8428BEE36F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4645f5-78e4-45e2-b1ba-6e25282f846f"/>
    <ds:schemaRef ds:uri="07736493-5cda-4e54-999b-41e068d03e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7A4038-B429-48C1-B4A8-1302B7F9AC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241</TotalTime>
  <Words>336</Words>
  <Application>Microsoft Office PowerPoint</Application>
  <PresentationFormat>On-screen Show (4:3)</PresentationFormat>
  <Paragraphs>53</Paragraphs>
  <Slides>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Trebuchet MS</vt:lpstr>
      <vt:lpstr>Wingdings 3</vt:lpstr>
      <vt:lpstr>Facet</vt:lpstr>
      <vt:lpstr>PowerPoint Presentation</vt:lpstr>
      <vt:lpstr>Our topic this term is: </vt:lpstr>
      <vt:lpstr>PowerPoint Presentation</vt:lpstr>
      <vt:lpstr>PowerPoint Presentation</vt:lpstr>
      <vt:lpstr>PowerPoint Presentation</vt:lpstr>
      <vt:lpstr>Homework Expectations  </vt:lpstr>
      <vt:lpstr>Year 4 Reading at home</vt:lpstr>
      <vt:lpstr>Year 4 Times tables </vt:lpstr>
    </vt:vector>
  </TitlesOfParts>
  <Company>Grove Primary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Leppard</dc:creator>
  <cp:lastModifiedBy>Miss Rajan</cp:lastModifiedBy>
  <cp:revision>152</cp:revision>
  <dcterms:created xsi:type="dcterms:W3CDTF">2015-09-30T12:19:22Z</dcterms:created>
  <dcterms:modified xsi:type="dcterms:W3CDTF">2026-10-06T16:16:44Z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0x01010065327CD1C695974D8FEBE8E5DD7DD8DB</vt:lpwstr>
  </property>
  <property fmtid="{D5CDD505-2E9C-101B-9397-08002B2CF9AE}" pid="3" name="Order">
    <vt:r8>206200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MediaServiceImageTags">
    <vt:lpwstr/>
  </property>
</Properties>
</file>